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4"/>
  </p:sldMasterIdLst>
  <p:notesMasterIdLst>
    <p:notesMasterId r:id="rId15"/>
  </p:notesMasterIdLst>
  <p:sldIdLst>
    <p:sldId id="268" r:id="rId5"/>
    <p:sldId id="282" r:id="rId6"/>
    <p:sldId id="280" r:id="rId7"/>
    <p:sldId id="271" r:id="rId8"/>
    <p:sldId id="272" r:id="rId9"/>
    <p:sldId id="273" r:id="rId10"/>
    <p:sldId id="274" r:id="rId11"/>
    <p:sldId id="275" r:id="rId12"/>
    <p:sldId id="277" r:id="rId13"/>
    <p:sldId id="279"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135" y="6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a32c28b2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a32c28b2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2756f0ad20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2756f0ad20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a32c28b2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a32c28b2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76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a32c28b2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a32c28b2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92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a425eb70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a425eb70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756f0ad2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756f0ad2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756f0ad2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2756f0ad2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2756f0ad2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2756f0ad2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633f0b5b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633f0b5b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633f0b5b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633f0b5b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9758" y="4703617"/>
            <a:ext cx="548700" cy="393600"/>
          </a:xfrm>
          <a:prstGeom prst="rect">
            <a:avLst/>
          </a:prstGeom>
          <a:noFill/>
          <a:ln>
            <a:noFill/>
          </a:ln>
        </p:spPr>
        <p:txBody>
          <a:bodyPr spcFirstLastPara="1" wrap="square" lIns="91425" tIns="91425" rIns="91425" bIns="91425" anchor="ctr" anchorCtr="0">
            <a:normAutofit/>
          </a:bodyPr>
          <a:lstStyle>
            <a:lvl1pPr lvl="0">
              <a:buNone/>
              <a:defRPr sz="1000">
                <a:solidFill>
                  <a:schemeClr val="dk2"/>
                </a:solidFill>
              </a:defRPr>
            </a:lvl1pPr>
            <a:lvl2pPr lvl="1">
              <a:buNone/>
              <a:defRPr sz="1000">
                <a:solidFill>
                  <a:schemeClr val="dk2"/>
                </a:solidFill>
              </a:defRPr>
            </a:lvl2pPr>
            <a:lvl3pPr lvl="2">
              <a:buNone/>
              <a:defRPr sz="1000">
                <a:solidFill>
                  <a:schemeClr val="dk2"/>
                </a:solidFill>
              </a:defRPr>
            </a:lvl3pPr>
            <a:lvl4pPr lvl="3">
              <a:buNone/>
              <a:defRPr sz="1000">
                <a:solidFill>
                  <a:schemeClr val="dk2"/>
                </a:solidFill>
              </a:defRPr>
            </a:lvl4pPr>
            <a:lvl5pPr lvl="4">
              <a:buNone/>
              <a:defRPr sz="1000">
                <a:solidFill>
                  <a:schemeClr val="dk2"/>
                </a:solidFill>
              </a:defRPr>
            </a:lvl5pPr>
            <a:lvl6pPr lvl="5">
              <a:buNone/>
              <a:defRPr sz="1000">
                <a:solidFill>
                  <a:schemeClr val="dk2"/>
                </a:solidFill>
              </a:defRPr>
            </a:lvl6pPr>
            <a:lvl7pPr lvl="6">
              <a:buNone/>
              <a:defRPr sz="1000">
                <a:solidFill>
                  <a:schemeClr val="dk2"/>
                </a:solidFill>
              </a:defRPr>
            </a:lvl7pPr>
            <a:lvl8pPr lvl="7">
              <a:buNone/>
              <a:defRPr sz="1000">
                <a:solidFill>
                  <a:schemeClr val="dk2"/>
                </a:solidFill>
              </a:defRPr>
            </a:lvl8pPr>
            <a:lvl9pPr lvl="8">
              <a:buNone/>
              <a:defRPr sz="1000">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scienceeurope.org/events/cop26-science-for-net-zero-transition/"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hyperlink" Target="https://zenodo.org/record/6390764"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ctrTitle"/>
          </p:nvPr>
        </p:nvSpPr>
        <p:spPr>
          <a:xfrm>
            <a:off x="273925" y="231425"/>
            <a:ext cx="8520600" cy="4170600"/>
          </a:xfrm>
          <a:prstGeom prst="rect">
            <a:avLst/>
          </a:prstGeom>
          <a:solidFill>
            <a:schemeClr val="accent5"/>
          </a:solidFill>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rPr>
              <a:t>Science for Net-Zero Transition</a:t>
            </a:r>
            <a:endParaRPr sz="3600" b="1">
              <a:solidFill>
                <a:srgbClr val="FFFFFF"/>
              </a:solidFill>
            </a:endParaRPr>
          </a:p>
        </p:txBody>
      </p:sp>
      <p:pic>
        <p:nvPicPr>
          <p:cNvPr id="175" name="Google Shape;175;p25" descr="../../../8%20ADMINISTRATION/Information%20and%20Communication/Logos/CESAER%20Logo%202018/logo%20cesaer%20(low%20res)%5b2%5d.jpg"/>
          <p:cNvPicPr preferRelativeResize="0"/>
          <p:nvPr/>
        </p:nvPicPr>
        <p:blipFill>
          <a:blip r:embed="rId3">
            <a:alphaModFix/>
          </a:blip>
          <a:stretch>
            <a:fillRect/>
          </a:stretch>
        </p:blipFill>
        <p:spPr>
          <a:xfrm>
            <a:off x="273927" y="4548069"/>
            <a:ext cx="1202423" cy="400800"/>
          </a:xfrm>
          <a:prstGeom prst="rect">
            <a:avLst/>
          </a:prstGeom>
          <a:noFill/>
          <a:ln>
            <a:noFill/>
          </a:ln>
        </p:spPr>
      </p:pic>
      <p:pic>
        <p:nvPicPr>
          <p:cNvPr id="176" name="Google Shape;176;p25"/>
          <p:cNvPicPr preferRelativeResize="0"/>
          <p:nvPr/>
        </p:nvPicPr>
        <p:blipFill>
          <a:blip r:embed="rId4">
            <a:alphaModFix/>
          </a:blip>
          <a:stretch>
            <a:fillRect/>
          </a:stretch>
        </p:blipFill>
        <p:spPr>
          <a:xfrm>
            <a:off x="5411656" y="4410413"/>
            <a:ext cx="1202424" cy="676112"/>
          </a:xfrm>
          <a:prstGeom prst="rect">
            <a:avLst/>
          </a:prstGeom>
          <a:noFill/>
          <a:ln>
            <a:noFill/>
          </a:ln>
        </p:spPr>
      </p:pic>
      <p:pic>
        <p:nvPicPr>
          <p:cNvPr id="177" name="Google Shape;177;p25"/>
          <p:cNvPicPr preferRelativeResize="0"/>
          <p:nvPr/>
        </p:nvPicPr>
        <p:blipFill>
          <a:blip r:embed="rId5">
            <a:alphaModFix/>
          </a:blip>
          <a:stretch>
            <a:fillRect/>
          </a:stretch>
        </p:blipFill>
        <p:spPr>
          <a:xfrm>
            <a:off x="2795420" y="4548057"/>
            <a:ext cx="1297166" cy="400825"/>
          </a:xfrm>
          <a:prstGeom prst="rect">
            <a:avLst/>
          </a:prstGeom>
          <a:noFill/>
          <a:ln>
            <a:noFill/>
          </a:ln>
        </p:spPr>
      </p:pic>
      <p:pic>
        <p:nvPicPr>
          <p:cNvPr id="178" name="Google Shape;178;p25"/>
          <p:cNvPicPr preferRelativeResize="0"/>
          <p:nvPr/>
        </p:nvPicPr>
        <p:blipFill>
          <a:blip r:embed="rId6">
            <a:alphaModFix/>
          </a:blip>
          <a:stretch>
            <a:fillRect/>
          </a:stretch>
        </p:blipFill>
        <p:spPr>
          <a:xfrm>
            <a:off x="7933150" y="4488619"/>
            <a:ext cx="861375" cy="519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a:spLocks noGrp="1"/>
          </p:cNvSpPr>
          <p:nvPr>
            <p:ph type="ctrTitle"/>
          </p:nvPr>
        </p:nvSpPr>
        <p:spPr>
          <a:xfrm>
            <a:off x="273925" y="231425"/>
            <a:ext cx="8520600" cy="4170600"/>
          </a:xfrm>
          <a:prstGeom prst="rect">
            <a:avLst/>
          </a:prstGeom>
          <a:solidFill>
            <a:schemeClr val="accent5"/>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600" b="1" dirty="0" smtClean="0">
                <a:solidFill>
                  <a:srgbClr val="FFFFFF"/>
                </a:solidFill>
              </a:rPr>
              <a:t>Panel Discussion</a:t>
            </a:r>
            <a:endParaRPr sz="3600" b="1" dirty="0">
              <a:solidFill>
                <a:srgbClr val="FFFFFF"/>
              </a:solidFill>
            </a:endParaRPr>
          </a:p>
        </p:txBody>
      </p:sp>
      <p:pic>
        <p:nvPicPr>
          <p:cNvPr id="7" name="Google Shape;251;p32" descr="../../../8%20ADMINISTRATION/Information%20and%20Communication/Logos/CESAER%20Logo%202018/logo%20cesaer%20(low%20res)%5b2%5d.jpg"/>
          <p:cNvPicPr preferRelativeResize="0"/>
          <p:nvPr/>
        </p:nvPicPr>
        <p:blipFill>
          <a:blip r:embed="rId3">
            <a:alphaModFix/>
          </a:blip>
          <a:stretch>
            <a:fillRect/>
          </a:stretch>
        </p:blipFill>
        <p:spPr>
          <a:xfrm>
            <a:off x="311702" y="4548069"/>
            <a:ext cx="1202423" cy="400800"/>
          </a:xfrm>
          <a:prstGeom prst="rect">
            <a:avLst/>
          </a:prstGeom>
          <a:noFill/>
          <a:ln>
            <a:noFill/>
          </a:ln>
        </p:spPr>
      </p:pic>
      <p:pic>
        <p:nvPicPr>
          <p:cNvPr id="8" name="Google Shape;252;p32"/>
          <p:cNvPicPr preferRelativeResize="0"/>
          <p:nvPr/>
        </p:nvPicPr>
        <p:blipFill>
          <a:blip r:embed="rId4">
            <a:alphaModFix/>
          </a:blip>
          <a:stretch>
            <a:fillRect/>
          </a:stretch>
        </p:blipFill>
        <p:spPr>
          <a:xfrm>
            <a:off x="3393613" y="4402025"/>
            <a:ext cx="1202424" cy="676112"/>
          </a:xfrm>
          <a:prstGeom prst="rect">
            <a:avLst/>
          </a:prstGeom>
          <a:noFill/>
          <a:ln>
            <a:noFill/>
          </a:ln>
        </p:spPr>
      </p:pic>
      <p:pic>
        <p:nvPicPr>
          <p:cNvPr id="9" name="Google Shape;253;p32"/>
          <p:cNvPicPr preferRelativeResize="0"/>
          <p:nvPr/>
        </p:nvPicPr>
        <p:blipFill>
          <a:blip r:embed="rId5">
            <a:alphaModFix/>
          </a:blip>
          <a:stretch>
            <a:fillRect/>
          </a:stretch>
        </p:blipFill>
        <p:spPr>
          <a:xfrm>
            <a:off x="1734454" y="4548355"/>
            <a:ext cx="1297166" cy="400825"/>
          </a:xfrm>
          <a:prstGeom prst="rect">
            <a:avLst/>
          </a:prstGeom>
          <a:noFill/>
          <a:ln>
            <a:noFill/>
          </a:ln>
        </p:spPr>
      </p:pic>
      <p:pic>
        <p:nvPicPr>
          <p:cNvPr id="10" name="Google Shape;254;p32"/>
          <p:cNvPicPr preferRelativeResize="0"/>
          <p:nvPr/>
        </p:nvPicPr>
        <p:blipFill>
          <a:blip r:embed="rId6">
            <a:alphaModFix/>
          </a:blip>
          <a:stretch>
            <a:fillRect/>
          </a:stretch>
        </p:blipFill>
        <p:spPr>
          <a:xfrm>
            <a:off x="5024648" y="4469792"/>
            <a:ext cx="861375" cy="519700"/>
          </a:xfrm>
          <a:prstGeom prst="rect">
            <a:avLst/>
          </a:prstGeom>
          <a:noFill/>
          <a:ln>
            <a:noFill/>
          </a:ln>
        </p:spPr>
      </p:pic>
      <p:pic>
        <p:nvPicPr>
          <p:cNvPr id="11" name="Picture 10"/>
          <p:cNvPicPr>
            <a:picLocks noChangeAspect="1"/>
          </p:cNvPicPr>
          <p:nvPr/>
        </p:nvPicPr>
        <p:blipFill>
          <a:blip r:embed="rId7"/>
          <a:stretch>
            <a:fillRect/>
          </a:stretch>
        </p:blipFill>
        <p:spPr>
          <a:xfrm>
            <a:off x="8055955" y="4469792"/>
            <a:ext cx="738570" cy="557326"/>
          </a:xfrm>
          <a:prstGeom prst="rect">
            <a:avLst/>
          </a:prstGeom>
        </p:spPr>
      </p:pic>
      <p:pic>
        <p:nvPicPr>
          <p:cNvPr id="12" name="Picture 11"/>
          <p:cNvPicPr>
            <a:picLocks noChangeAspect="1"/>
          </p:cNvPicPr>
          <p:nvPr/>
        </p:nvPicPr>
        <p:blipFill>
          <a:blip r:embed="rId8"/>
          <a:stretch>
            <a:fillRect/>
          </a:stretch>
        </p:blipFill>
        <p:spPr>
          <a:xfrm>
            <a:off x="6174643" y="4548069"/>
            <a:ext cx="1649622" cy="4313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dirty="0" smtClean="0">
                <a:solidFill>
                  <a:schemeClr val="accent5"/>
                </a:solidFill>
              </a:rPr>
              <a:t>Climate Challenge</a:t>
            </a:r>
            <a:endParaRPr sz="2620" b="1" dirty="0">
              <a:solidFill>
                <a:schemeClr val="accent5"/>
              </a:solidFill>
            </a:endParaRPr>
          </a:p>
        </p:txBody>
      </p:sp>
      <p:sp>
        <p:nvSpPr>
          <p:cNvPr id="184" name="Google Shape;184;p26"/>
          <p:cNvSpPr txBox="1">
            <a:spLocks noGrp="1"/>
          </p:cNvSpPr>
          <p:nvPr>
            <p:ph type="body" idx="1"/>
          </p:nvPr>
        </p:nvSpPr>
        <p:spPr>
          <a:xfrm>
            <a:off x="311700" y="1152475"/>
            <a:ext cx="5673300" cy="3280500"/>
          </a:xfrm>
          <a:prstGeom prst="rect">
            <a:avLst/>
          </a:prstGeom>
        </p:spPr>
        <p:txBody>
          <a:bodyPr spcFirstLastPara="1" wrap="square" lIns="91425" tIns="91425" rIns="91425" bIns="91425" anchor="t" anchorCtr="0">
            <a:normAutofit/>
          </a:bodyPr>
          <a:lstStyle/>
          <a:p>
            <a:pPr marL="0" lvl="0" indent="0" algn="l" rtl="0">
              <a:lnSpc>
                <a:spcPct val="120000"/>
              </a:lnSpc>
              <a:spcBef>
                <a:spcPts val="600"/>
              </a:spcBef>
              <a:spcAft>
                <a:spcPts val="0"/>
              </a:spcAft>
              <a:buNone/>
            </a:pPr>
            <a:r>
              <a:rPr lang="en" sz="1400" dirty="0" smtClean="0">
                <a:solidFill>
                  <a:schemeClr val="dk1"/>
                </a:solidFill>
              </a:rPr>
              <a:t>The Climate Challenge is </a:t>
            </a:r>
          </a:p>
          <a:p>
            <a:pPr marL="285750" lvl="0" indent="-285750" algn="l" rtl="0">
              <a:lnSpc>
                <a:spcPct val="120000"/>
              </a:lnSpc>
              <a:spcBef>
                <a:spcPts val="600"/>
              </a:spcBef>
              <a:spcAft>
                <a:spcPts val="0"/>
              </a:spcAft>
              <a:buFontTx/>
              <a:buChar char="-"/>
            </a:pPr>
            <a:r>
              <a:rPr lang="en" sz="1400" dirty="0" smtClean="0">
                <a:solidFill>
                  <a:schemeClr val="dk1"/>
                </a:solidFill>
              </a:rPr>
              <a:t>Existential for society as we know it </a:t>
            </a:r>
          </a:p>
          <a:p>
            <a:pPr marL="285750" lvl="0" indent="-285750" algn="l" rtl="0">
              <a:lnSpc>
                <a:spcPct val="120000"/>
              </a:lnSpc>
              <a:spcBef>
                <a:spcPts val="600"/>
              </a:spcBef>
              <a:spcAft>
                <a:spcPts val="0"/>
              </a:spcAft>
              <a:buFontTx/>
              <a:buChar char="-"/>
            </a:pPr>
            <a:r>
              <a:rPr lang="en" sz="1400" dirty="0" smtClean="0">
                <a:solidFill>
                  <a:schemeClr val="dk1"/>
                </a:solidFill>
              </a:rPr>
              <a:t>Complex, rapidly changing and uncertain</a:t>
            </a:r>
          </a:p>
          <a:p>
            <a:pPr marL="285750" lvl="0" indent="-285750" algn="l" rtl="0">
              <a:lnSpc>
                <a:spcPct val="120000"/>
              </a:lnSpc>
              <a:spcBef>
                <a:spcPts val="600"/>
              </a:spcBef>
              <a:spcAft>
                <a:spcPts val="0"/>
              </a:spcAft>
              <a:buFontTx/>
              <a:buChar char="-"/>
            </a:pPr>
            <a:r>
              <a:rPr lang="en" sz="1400" dirty="0" smtClean="0">
                <a:solidFill>
                  <a:schemeClr val="dk1"/>
                </a:solidFill>
              </a:rPr>
              <a:t>Impacted by human behaviour and systems interacting with natural ones</a:t>
            </a:r>
          </a:p>
          <a:p>
            <a:pPr marL="285750" lvl="0" indent="-285750" algn="l" rtl="0">
              <a:lnSpc>
                <a:spcPct val="120000"/>
              </a:lnSpc>
              <a:spcBef>
                <a:spcPts val="600"/>
              </a:spcBef>
              <a:spcAft>
                <a:spcPts val="0"/>
              </a:spcAft>
              <a:buFontTx/>
              <a:buChar char="-"/>
            </a:pPr>
            <a:endParaRPr lang="en" sz="1400" dirty="0">
              <a:solidFill>
                <a:schemeClr val="dk1"/>
              </a:solidFill>
            </a:endParaRPr>
          </a:p>
          <a:p>
            <a:pPr marL="0" lvl="0" indent="0" algn="l" rtl="0">
              <a:lnSpc>
                <a:spcPct val="120000"/>
              </a:lnSpc>
              <a:spcBef>
                <a:spcPts val="600"/>
              </a:spcBef>
              <a:spcAft>
                <a:spcPts val="0"/>
              </a:spcAft>
              <a:buNone/>
            </a:pPr>
            <a:r>
              <a:rPr lang="en-GB" sz="1400" dirty="0" smtClean="0">
                <a:solidFill>
                  <a:schemeClr val="dk1"/>
                </a:solidFill>
              </a:rPr>
              <a:t>How should the “research system” respond? </a:t>
            </a:r>
            <a:endParaRPr sz="1400" dirty="0">
              <a:solidFill>
                <a:schemeClr val="dk1"/>
              </a:solidFill>
            </a:endParaRPr>
          </a:p>
        </p:txBody>
      </p:sp>
      <p:sp>
        <p:nvSpPr>
          <p:cNvPr id="185" name="Google Shape;185;p26"/>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2</a:t>
            </a:fld>
            <a:endParaRPr/>
          </a:p>
        </p:txBody>
      </p:sp>
      <p:pic>
        <p:nvPicPr>
          <p:cNvPr id="186" name="Google Shape;186;p26"/>
          <p:cNvPicPr preferRelativeResize="0"/>
          <p:nvPr/>
        </p:nvPicPr>
        <p:blipFill>
          <a:blip r:embed="rId3">
            <a:alphaModFix/>
          </a:blip>
          <a:stretch>
            <a:fillRect/>
          </a:stretch>
        </p:blipFill>
        <p:spPr>
          <a:xfrm>
            <a:off x="6146876" y="1017725"/>
            <a:ext cx="2685429" cy="3470901"/>
          </a:xfrm>
          <a:prstGeom prst="rect">
            <a:avLst/>
          </a:prstGeom>
          <a:noFill/>
          <a:ln>
            <a:noFill/>
          </a:ln>
        </p:spPr>
      </p:pic>
      <p:pic>
        <p:nvPicPr>
          <p:cNvPr id="187" name="Google Shape;187;p26" descr="../../../8%20ADMINISTRATION/Information%20and%20Communication/Logos/CESAER%20Logo%202018/logo%20cesaer%20(low%20res)%5b2%5d.jpg"/>
          <p:cNvPicPr preferRelativeResize="0"/>
          <p:nvPr/>
        </p:nvPicPr>
        <p:blipFill>
          <a:blip r:embed="rId4">
            <a:alphaModFix/>
          </a:blip>
          <a:stretch>
            <a:fillRect/>
          </a:stretch>
        </p:blipFill>
        <p:spPr>
          <a:xfrm>
            <a:off x="311702" y="4548069"/>
            <a:ext cx="1202423" cy="400800"/>
          </a:xfrm>
          <a:prstGeom prst="rect">
            <a:avLst/>
          </a:prstGeom>
          <a:noFill/>
          <a:ln>
            <a:noFill/>
          </a:ln>
        </p:spPr>
      </p:pic>
      <p:pic>
        <p:nvPicPr>
          <p:cNvPr id="188" name="Google Shape;188;p26"/>
          <p:cNvPicPr preferRelativeResize="0"/>
          <p:nvPr/>
        </p:nvPicPr>
        <p:blipFill>
          <a:blip r:embed="rId5">
            <a:alphaModFix/>
          </a:blip>
          <a:stretch>
            <a:fillRect/>
          </a:stretch>
        </p:blipFill>
        <p:spPr>
          <a:xfrm>
            <a:off x="5424247" y="4410413"/>
            <a:ext cx="1202424" cy="676112"/>
          </a:xfrm>
          <a:prstGeom prst="rect">
            <a:avLst/>
          </a:prstGeom>
          <a:noFill/>
          <a:ln>
            <a:noFill/>
          </a:ln>
        </p:spPr>
      </p:pic>
      <p:pic>
        <p:nvPicPr>
          <p:cNvPr id="189" name="Google Shape;189;p26"/>
          <p:cNvPicPr preferRelativeResize="0"/>
          <p:nvPr/>
        </p:nvPicPr>
        <p:blipFill>
          <a:blip r:embed="rId6">
            <a:alphaModFix/>
          </a:blip>
          <a:stretch>
            <a:fillRect/>
          </a:stretch>
        </p:blipFill>
        <p:spPr>
          <a:xfrm>
            <a:off x="2820603" y="4548057"/>
            <a:ext cx="1297166" cy="400825"/>
          </a:xfrm>
          <a:prstGeom prst="rect">
            <a:avLst/>
          </a:prstGeom>
          <a:noFill/>
          <a:ln>
            <a:noFill/>
          </a:ln>
        </p:spPr>
      </p:pic>
      <p:pic>
        <p:nvPicPr>
          <p:cNvPr id="190" name="Google Shape;190;p26"/>
          <p:cNvPicPr preferRelativeResize="0"/>
          <p:nvPr/>
        </p:nvPicPr>
        <p:blipFill>
          <a:blip r:embed="rId7">
            <a:alphaModFix/>
          </a:blip>
          <a:stretch>
            <a:fillRect/>
          </a:stretch>
        </p:blipFill>
        <p:spPr>
          <a:xfrm>
            <a:off x="7933150" y="4488619"/>
            <a:ext cx="861375" cy="519700"/>
          </a:xfrm>
          <a:prstGeom prst="rect">
            <a:avLst/>
          </a:prstGeom>
          <a:noFill/>
          <a:ln>
            <a:noFill/>
          </a:ln>
        </p:spPr>
      </p:pic>
    </p:spTree>
    <p:extLst>
      <p:ext uri="{BB962C8B-B14F-4D97-AF65-F5344CB8AC3E}">
        <p14:creationId xmlns:p14="http://schemas.microsoft.com/office/powerpoint/2010/main" val="21369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20" b="1">
                <a:solidFill>
                  <a:schemeClr val="accent5"/>
                </a:solidFill>
              </a:rPr>
              <a:t>Symposium ‘Science for Net-Zero Transition’</a:t>
            </a:r>
            <a:endParaRPr sz="2620" b="1">
              <a:solidFill>
                <a:schemeClr val="accent5"/>
              </a:solidFill>
            </a:endParaRPr>
          </a:p>
        </p:txBody>
      </p:sp>
      <p:sp>
        <p:nvSpPr>
          <p:cNvPr id="184" name="Google Shape;184;p26"/>
          <p:cNvSpPr txBox="1">
            <a:spLocks noGrp="1"/>
          </p:cNvSpPr>
          <p:nvPr>
            <p:ph type="body" idx="1"/>
          </p:nvPr>
        </p:nvSpPr>
        <p:spPr>
          <a:xfrm>
            <a:off x="311700" y="1152475"/>
            <a:ext cx="5673300" cy="3280500"/>
          </a:xfrm>
          <a:prstGeom prst="rect">
            <a:avLst/>
          </a:prstGeom>
        </p:spPr>
        <p:txBody>
          <a:bodyPr spcFirstLastPara="1" wrap="square" lIns="91425" tIns="91425" rIns="91425" bIns="91425" anchor="t" anchorCtr="0">
            <a:normAutofit/>
          </a:bodyPr>
          <a:lstStyle/>
          <a:p>
            <a:pPr marL="0" lvl="0" indent="0" algn="l" rtl="0">
              <a:lnSpc>
                <a:spcPct val="120000"/>
              </a:lnSpc>
              <a:spcBef>
                <a:spcPts val="600"/>
              </a:spcBef>
              <a:spcAft>
                <a:spcPts val="0"/>
              </a:spcAft>
              <a:buNone/>
            </a:pPr>
            <a:r>
              <a:rPr lang="en" sz="1400" dirty="0" smtClean="0">
                <a:solidFill>
                  <a:schemeClr val="dk1"/>
                </a:solidFill>
              </a:rPr>
              <a:t>During COP26 we organised a Symposium </a:t>
            </a:r>
            <a:r>
              <a:rPr lang="en" sz="1400" dirty="0">
                <a:solidFill>
                  <a:schemeClr val="dk1"/>
                </a:solidFill>
              </a:rPr>
              <a:t>on ‘</a:t>
            </a:r>
            <a:r>
              <a:rPr lang="en" sz="1400" u="sng" dirty="0">
                <a:solidFill>
                  <a:schemeClr val="hlink"/>
                </a:solidFill>
                <a:hlinkClick r:id="rId3"/>
              </a:rPr>
              <a:t>Science for the Net-Zero Transition</a:t>
            </a:r>
            <a:r>
              <a:rPr lang="en" sz="1400" dirty="0">
                <a:solidFill>
                  <a:schemeClr val="dk1"/>
                </a:solidFill>
              </a:rPr>
              <a:t>’ (8 Nov 2021</a:t>
            </a:r>
            <a:r>
              <a:rPr lang="en" sz="1400" dirty="0" smtClean="0">
                <a:solidFill>
                  <a:schemeClr val="dk1"/>
                </a:solidFill>
              </a:rPr>
              <a:t>).</a:t>
            </a:r>
          </a:p>
          <a:p>
            <a:pPr marL="0" lvl="0" indent="0" algn="l" rtl="0">
              <a:lnSpc>
                <a:spcPct val="120000"/>
              </a:lnSpc>
              <a:spcBef>
                <a:spcPts val="600"/>
              </a:spcBef>
              <a:spcAft>
                <a:spcPts val="0"/>
              </a:spcAft>
              <a:buNone/>
            </a:pPr>
            <a:endParaRPr sz="1400" dirty="0">
              <a:solidFill>
                <a:schemeClr val="dk1"/>
              </a:solidFill>
            </a:endParaRPr>
          </a:p>
          <a:p>
            <a:pPr marL="0" lvl="0" indent="0" algn="l" rtl="0">
              <a:lnSpc>
                <a:spcPct val="120000"/>
              </a:lnSpc>
              <a:spcBef>
                <a:spcPts val="600"/>
              </a:spcBef>
              <a:spcAft>
                <a:spcPts val="0"/>
              </a:spcAft>
              <a:buNone/>
            </a:pPr>
            <a:r>
              <a:rPr lang="en" sz="1400" dirty="0">
                <a:solidFill>
                  <a:schemeClr val="dk1"/>
                </a:solidFill>
              </a:rPr>
              <a:t>The presidents of the four organisations and high level speakers from universities and research organisations shared their experiences and </a:t>
            </a:r>
            <a:r>
              <a:rPr lang="en" sz="1400" dirty="0" smtClean="0">
                <a:solidFill>
                  <a:schemeClr val="dk1"/>
                </a:solidFill>
              </a:rPr>
              <a:t>viewpoints. </a:t>
            </a:r>
            <a:r>
              <a:rPr lang="en" sz="1400" dirty="0" smtClean="0">
                <a:solidFill>
                  <a:srgbClr val="222222"/>
                </a:solidFill>
              </a:rPr>
              <a:t>A </a:t>
            </a:r>
            <a:r>
              <a:rPr lang="en" sz="1400" dirty="0">
                <a:solidFill>
                  <a:srgbClr val="222222"/>
                </a:solidFill>
              </a:rPr>
              <a:t>joint </a:t>
            </a:r>
            <a:r>
              <a:rPr lang="en" sz="1400" u="sng" dirty="0">
                <a:solidFill>
                  <a:srgbClr val="1155CC"/>
                </a:solidFill>
                <a:hlinkClick r:id="rId4">
                  <a:extLst>
                    <a:ext uri="{A12FA001-AC4F-418D-AE19-62706E023703}">
                      <ahyp:hlinkClr xmlns="" xmlns:ahyp="http://schemas.microsoft.com/office/drawing/2018/hyperlinkcolor" val="tx"/>
                    </a:ext>
                  </a:extLst>
                </a:hlinkClick>
              </a:rPr>
              <a:t>full report </a:t>
            </a:r>
            <a:r>
              <a:rPr lang="en" sz="1400" dirty="0">
                <a:solidFill>
                  <a:srgbClr val="222222"/>
                </a:solidFill>
              </a:rPr>
              <a:t>of the event was published in </a:t>
            </a:r>
            <a:r>
              <a:rPr lang="en" sz="1400" dirty="0" smtClean="0">
                <a:solidFill>
                  <a:srgbClr val="222222"/>
                </a:solidFill>
              </a:rPr>
              <a:t>2022.</a:t>
            </a:r>
          </a:p>
          <a:p>
            <a:pPr marL="0" lvl="0" indent="0" algn="l" rtl="0">
              <a:lnSpc>
                <a:spcPct val="120000"/>
              </a:lnSpc>
              <a:spcBef>
                <a:spcPts val="600"/>
              </a:spcBef>
              <a:spcAft>
                <a:spcPts val="0"/>
              </a:spcAft>
              <a:buNone/>
            </a:pPr>
            <a:endParaRPr lang="en" sz="1400" dirty="0" smtClean="0">
              <a:solidFill>
                <a:srgbClr val="222222"/>
              </a:solidFill>
            </a:endParaRPr>
          </a:p>
          <a:p>
            <a:pPr marL="0" lvl="0" indent="0" algn="l" rtl="0">
              <a:lnSpc>
                <a:spcPct val="120000"/>
              </a:lnSpc>
              <a:spcBef>
                <a:spcPts val="600"/>
              </a:spcBef>
              <a:spcAft>
                <a:spcPts val="600"/>
              </a:spcAft>
              <a:buNone/>
            </a:pPr>
            <a:r>
              <a:rPr lang="en" sz="1400" dirty="0" smtClean="0">
                <a:solidFill>
                  <a:srgbClr val="222222"/>
                </a:solidFill>
              </a:rPr>
              <a:t>We pledged to continue to work together and collaborate with others across t</a:t>
            </a:r>
            <a:r>
              <a:rPr lang="en-GB" sz="1400" dirty="0" smtClean="0">
                <a:solidFill>
                  <a:srgbClr val="222222"/>
                </a:solidFill>
              </a:rPr>
              <a:t>he</a:t>
            </a:r>
            <a:r>
              <a:rPr lang="en" sz="1400" dirty="0" smtClean="0">
                <a:solidFill>
                  <a:srgbClr val="222222"/>
                </a:solidFill>
              </a:rPr>
              <a:t> research system to generate a “research system response”. </a:t>
            </a:r>
            <a:r>
              <a:rPr lang="en" sz="1400" i="1" dirty="0" smtClean="0">
                <a:solidFill>
                  <a:schemeClr val="dk1"/>
                </a:solidFill>
              </a:rPr>
              <a:t>Our </a:t>
            </a:r>
            <a:r>
              <a:rPr lang="en" sz="1400" i="1" dirty="0">
                <a:solidFill>
                  <a:schemeClr val="dk1"/>
                </a:solidFill>
              </a:rPr>
              <a:t>Call to </a:t>
            </a:r>
            <a:r>
              <a:rPr lang="en" sz="1400" i="1" dirty="0" smtClean="0">
                <a:solidFill>
                  <a:schemeClr val="dk1"/>
                </a:solidFill>
              </a:rPr>
              <a:t>Action sets out key areas for action.</a:t>
            </a:r>
            <a:endParaRPr lang="en" sz="1400" i="1" dirty="0">
              <a:solidFill>
                <a:schemeClr val="dk1"/>
              </a:solidFill>
            </a:endParaRPr>
          </a:p>
          <a:p>
            <a:pPr marL="0" lvl="0" indent="0" algn="l" rtl="0">
              <a:lnSpc>
                <a:spcPct val="120000"/>
              </a:lnSpc>
              <a:spcBef>
                <a:spcPts val="600"/>
              </a:spcBef>
              <a:spcAft>
                <a:spcPts val="600"/>
              </a:spcAft>
              <a:buNone/>
            </a:pPr>
            <a:endParaRPr sz="1400" i="1" dirty="0">
              <a:solidFill>
                <a:schemeClr val="dk1"/>
              </a:solidFill>
            </a:endParaRPr>
          </a:p>
        </p:txBody>
      </p:sp>
      <p:sp>
        <p:nvSpPr>
          <p:cNvPr id="185" name="Google Shape;185;p26"/>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3</a:t>
            </a:fld>
            <a:endParaRPr/>
          </a:p>
        </p:txBody>
      </p:sp>
      <p:pic>
        <p:nvPicPr>
          <p:cNvPr id="186" name="Google Shape;186;p26"/>
          <p:cNvPicPr preferRelativeResize="0"/>
          <p:nvPr/>
        </p:nvPicPr>
        <p:blipFill>
          <a:blip r:embed="rId5">
            <a:alphaModFix/>
          </a:blip>
          <a:stretch>
            <a:fillRect/>
          </a:stretch>
        </p:blipFill>
        <p:spPr>
          <a:xfrm>
            <a:off x="6146876" y="1017725"/>
            <a:ext cx="2685429" cy="3470901"/>
          </a:xfrm>
          <a:prstGeom prst="rect">
            <a:avLst/>
          </a:prstGeom>
          <a:noFill/>
          <a:ln>
            <a:noFill/>
          </a:ln>
        </p:spPr>
      </p:pic>
      <p:pic>
        <p:nvPicPr>
          <p:cNvPr id="187" name="Google Shape;187;p26" descr="../../../8%20ADMINISTRATION/Information%20and%20Communication/Logos/CESAER%20Logo%202018/logo%20cesaer%20(low%20res)%5b2%5d.jpg"/>
          <p:cNvPicPr preferRelativeResize="0"/>
          <p:nvPr/>
        </p:nvPicPr>
        <p:blipFill>
          <a:blip r:embed="rId6">
            <a:alphaModFix/>
          </a:blip>
          <a:stretch>
            <a:fillRect/>
          </a:stretch>
        </p:blipFill>
        <p:spPr>
          <a:xfrm>
            <a:off x="311702" y="4548069"/>
            <a:ext cx="1202423" cy="400800"/>
          </a:xfrm>
          <a:prstGeom prst="rect">
            <a:avLst/>
          </a:prstGeom>
          <a:noFill/>
          <a:ln>
            <a:noFill/>
          </a:ln>
        </p:spPr>
      </p:pic>
      <p:pic>
        <p:nvPicPr>
          <p:cNvPr id="188" name="Google Shape;188;p26"/>
          <p:cNvPicPr preferRelativeResize="0"/>
          <p:nvPr/>
        </p:nvPicPr>
        <p:blipFill>
          <a:blip r:embed="rId7">
            <a:alphaModFix/>
          </a:blip>
          <a:stretch>
            <a:fillRect/>
          </a:stretch>
        </p:blipFill>
        <p:spPr>
          <a:xfrm>
            <a:off x="5424247" y="4410413"/>
            <a:ext cx="1202424" cy="676112"/>
          </a:xfrm>
          <a:prstGeom prst="rect">
            <a:avLst/>
          </a:prstGeom>
          <a:noFill/>
          <a:ln>
            <a:noFill/>
          </a:ln>
        </p:spPr>
      </p:pic>
      <p:pic>
        <p:nvPicPr>
          <p:cNvPr id="189" name="Google Shape;189;p26"/>
          <p:cNvPicPr preferRelativeResize="0"/>
          <p:nvPr/>
        </p:nvPicPr>
        <p:blipFill>
          <a:blip r:embed="rId8">
            <a:alphaModFix/>
          </a:blip>
          <a:stretch>
            <a:fillRect/>
          </a:stretch>
        </p:blipFill>
        <p:spPr>
          <a:xfrm>
            <a:off x="2820603" y="4548057"/>
            <a:ext cx="1297166" cy="400825"/>
          </a:xfrm>
          <a:prstGeom prst="rect">
            <a:avLst/>
          </a:prstGeom>
          <a:noFill/>
          <a:ln>
            <a:noFill/>
          </a:ln>
        </p:spPr>
      </p:pic>
      <p:pic>
        <p:nvPicPr>
          <p:cNvPr id="190" name="Google Shape;190;p26"/>
          <p:cNvPicPr preferRelativeResize="0"/>
          <p:nvPr/>
        </p:nvPicPr>
        <p:blipFill>
          <a:blip r:embed="rId9">
            <a:alphaModFix/>
          </a:blip>
          <a:stretch>
            <a:fillRect/>
          </a:stretch>
        </p:blipFill>
        <p:spPr>
          <a:xfrm>
            <a:off x="7933150" y="4488619"/>
            <a:ext cx="861375" cy="519700"/>
          </a:xfrm>
          <a:prstGeom prst="rect">
            <a:avLst/>
          </a:prstGeom>
          <a:noFill/>
          <a:ln>
            <a:noFill/>
          </a:ln>
        </p:spPr>
      </p:pic>
    </p:spTree>
    <p:extLst>
      <p:ext uri="{BB962C8B-B14F-4D97-AF65-F5344CB8AC3E}">
        <p14:creationId xmlns:p14="http://schemas.microsoft.com/office/powerpoint/2010/main" val="3872540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900" b="1">
                <a:solidFill>
                  <a:schemeClr val="accent5"/>
                </a:solidFill>
              </a:rPr>
              <a:t>Call to Action to Research Organisations for the Net-Zero Transition</a:t>
            </a:r>
            <a:endParaRPr sz="1900" b="1">
              <a:solidFill>
                <a:schemeClr val="accent5"/>
              </a:solidFill>
            </a:endParaRPr>
          </a:p>
          <a:p>
            <a:pPr marL="0" lvl="0" indent="0" algn="l" rtl="0">
              <a:spcBef>
                <a:spcPts val="0"/>
              </a:spcBef>
              <a:spcAft>
                <a:spcPts val="0"/>
              </a:spcAft>
              <a:buSzPts val="990"/>
              <a:buNone/>
            </a:pPr>
            <a:r>
              <a:rPr lang="en" sz="1900" b="1">
                <a:solidFill>
                  <a:schemeClr val="accent5"/>
                </a:solidFill>
              </a:rPr>
              <a:t>(1/3)</a:t>
            </a:r>
            <a:endParaRPr sz="1900" b="1">
              <a:solidFill>
                <a:schemeClr val="accent5"/>
              </a:solidFill>
            </a:endParaRPr>
          </a:p>
        </p:txBody>
      </p:sp>
      <p:sp>
        <p:nvSpPr>
          <p:cNvPr id="207" name="Google Shape;207;p28"/>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4</a:t>
            </a:fld>
            <a:endParaRPr/>
          </a:p>
        </p:txBody>
      </p:sp>
      <p:sp>
        <p:nvSpPr>
          <p:cNvPr id="208" name="Google Shape;208;p28"/>
          <p:cNvSpPr txBox="1">
            <a:spLocks noGrp="1"/>
          </p:cNvSpPr>
          <p:nvPr>
            <p:ph type="body" idx="1"/>
          </p:nvPr>
        </p:nvSpPr>
        <p:spPr>
          <a:xfrm>
            <a:off x="311700" y="1152475"/>
            <a:ext cx="8520600" cy="3280500"/>
          </a:xfrm>
          <a:prstGeom prst="rect">
            <a:avLst/>
          </a:prstGeom>
        </p:spPr>
        <p:txBody>
          <a:bodyPr spcFirstLastPara="1" wrap="square" lIns="91425" tIns="91425" rIns="91425" bIns="91425" anchor="t" anchorCtr="0">
            <a:noAutofit/>
          </a:bodyPr>
          <a:lstStyle/>
          <a:p>
            <a:pPr marL="0" lvl="0" indent="0" algn="l" rtl="0">
              <a:lnSpc>
                <a:spcPct val="120000"/>
              </a:lnSpc>
              <a:spcBef>
                <a:spcPts val="600"/>
              </a:spcBef>
              <a:spcAft>
                <a:spcPts val="0"/>
              </a:spcAft>
              <a:buClr>
                <a:schemeClr val="dk1"/>
              </a:buClr>
              <a:buSzPts val="1100"/>
              <a:buFont typeface="Arial"/>
              <a:buNone/>
            </a:pPr>
            <a:r>
              <a:rPr lang="en" sz="1400" b="1" dirty="0">
                <a:solidFill>
                  <a:schemeClr val="accent5"/>
                </a:solidFill>
              </a:rPr>
              <a:t>I. Responding to the complexity of the Net-Zero challenges by addressing them in an interdisciplinary way </a:t>
            </a:r>
            <a:endParaRPr sz="1400" b="1" dirty="0">
              <a:solidFill>
                <a:schemeClr val="accent5"/>
              </a:solidFill>
            </a:endParaRPr>
          </a:p>
          <a:p>
            <a:pPr marL="457200" lvl="0" indent="-292100" algn="l" rtl="0">
              <a:lnSpc>
                <a:spcPct val="120000"/>
              </a:lnSpc>
              <a:spcBef>
                <a:spcPts val="600"/>
              </a:spcBef>
              <a:spcAft>
                <a:spcPts val="0"/>
              </a:spcAft>
              <a:buSzPts val="1000"/>
              <a:buAutoNum type="alphaUcPeriod"/>
            </a:pPr>
            <a:r>
              <a:rPr lang="en" sz="1050" dirty="0"/>
              <a:t>Advocate cross-disciplinary research and education programmes that foster the rapid transformation of our societies required to address climate change and adaptation. </a:t>
            </a:r>
            <a:endParaRPr sz="1050" dirty="0"/>
          </a:p>
          <a:p>
            <a:pPr marL="457200" lvl="0" indent="-292100" algn="l" rtl="0">
              <a:lnSpc>
                <a:spcPct val="120000"/>
              </a:lnSpc>
              <a:spcBef>
                <a:spcPts val="0"/>
              </a:spcBef>
              <a:spcAft>
                <a:spcPts val="0"/>
              </a:spcAft>
              <a:buSzPts val="1000"/>
              <a:buAutoNum type="alphaUcPeriod"/>
            </a:pPr>
            <a:r>
              <a:rPr lang="en" sz="1050" dirty="0"/>
              <a:t>Identify, and deal with, the organisational and cultural barriers that slow down our responsiveness. </a:t>
            </a:r>
            <a:endParaRPr sz="1050" dirty="0"/>
          </a:p>
          <a:p>
            <a:pPr marL="457200" lvl="0" indent="-292100" algn="l" rtl="0">
              <a:lnSpc>
                <a:spcPct val="120000"/>
              </a:lnSpc>
              <a:spcBef>
                <a:spcPts val="0"/>
              </a:spcBef>
              <a:spcAft>
                <a:spcPts val="0"/>
              </a:spcAft>
              <a:buSzPts val="1000"/>
              <a:buAutoNum type="alphaUcPeriod"/>
            </a:pPr>
            <a:r>
              <a:rPr lang="en" sz="1050" dirty="0"/>
              <a:t>Implement research support mechanisms and programmes that support multi- and interdisciplinary research with the breadth to deal with these issues.</a:t>
            </a:r>
            <a:endParaRPr sz="1050" dirty="0"/>
          </a:p>
          <a:p>
            <a:pPr marL="0" lvl="0" indent="0" algn="l" rtl="0">
              <a:lnSpc>
                <a:spcPct val="120000"/>
              </a:lnSpc>
              <a:spcBef>
                <a:spcPts val="600"/>
              </a:spcBef>
              <a:spcAft>
                <a:spcPts val="0"/>
              </a:spcAft>
              <a:buNone/>
            </a:pPr>
            <a:endParaRPr sz="1050" dirty="0"/>
          </a:p>
          <a:p>
            <a:pPr marL="0" lvl="0" indent="0" algn="l" rtl="0">
              <a:lnSpc>
                <a:spcPct val="120000"/>
              </a:lnSpc>
              <a:spcBef>
                <a:spcPts val="600"/>
              </a:spcBef>
              <a:spcAft>
                <a:spcPts val="0"/>
              </a:spcAft>
              <a:buClr>
                <a:schemeClr val="dk1"/>
              </a:buClr>
              <a:buSzPts val="1100"/>
              <a:buFont typeface="Arial"/>
              <a:buNone/>
            </a:pPr>
            <a:r>
              <a:rPr lang="en" sz="1400" b="1" dirty="0">
                <a:solidFill>
                  <a:schemeClr val="accent5"/>
                </a:solidFill>
              </a:rPr>
              <a:t>II. Developing the next generation of students and researchers for the Net-Zero Transition </a:t>
            </a:r>
            <a:endParaRPr sz="1400" b="1" dirty="0">
              <a:solidFill>
                <a:schemeClr val="accent5"/>
              </a:solidFill>
            </a:endParaRPr>
          </a:p>
          <a:p>
            <a:pPr marL="457200" lvl="0" indent="-292100" algn="l" rtl="0">
              <a:spcBef>
                <a:spcPts val="600"/>
              </a:spcBef>
              <a:spcAft>
                <a:spcPts val="0"/>
              </a:spcAft>
              <a:buSzPts val="1000"/>
              <a:buAutoNum type="alphaUcPeriod"/>
            </a:pPr>
            <a:r>
              <a:rPr lang="en" sz="1050" dirty="0"/>
              <a:t>Define university programmes for students at all levels and in all disciplines to develop skills needed to realise the Net-Zero Transition according to the various contexts. </a:t>
            </a:r>
            <a:endParaRPr sz="1050" dirty="0"/>
          </a:p>
          <a:p>
            <a:pPr marL="457200" lvl="0" indent="-292100" algn="l" rtl="0">
              <a:spcBef>
                <a:spcPts val="0"/>
              </a:spcBef>
              <a:spcAft>
                <a:spcPts val="0"/>
              </a:spcAft>
              <a:buSzPts val="1000"/>
              <a:buAutoNum type="alphaUcPeriod"/>
            </a:pPr>
            <a:r>
              <a:rPr lang="en" sz="1050" dirty="0"/>
              <a:t>Develop leadership training to understand sustainability and move towards the Net-Zero Transition. </a:t>
            </a:r>
            <a:endParaRPr sz="1050" dirty="0"/>
          </a:p>
          <a:p>
            <a:pPr marL="457200" lvl="0" indent="-292100" algn="l" rtl="0">
              <a:spcBef>
                <a:spcPts val="0"/>
              </a:spcBef>
              <a:spcAft>
                <a:spcPts val="0"/>
              </a:spcAft>
              <a:buSzPts val="1000"/>
              <a:buAutoNum type="alphaUcPeriod"/>
            </a:pPr>
            <a:r>
              <a:rPr lang="en" sz="1050" dirty="0"/>
              <a:t>Implement programmes that stimulate a new mindset for researchers that enables them to consider potential environmental and societal implications of their research.</a:t>
            </a:r>
            <a:endParaRPr sz="1050" dirty="0"/>
          </a:p>
        </p:txBody>
      </p:sp>
      <p:pic>
        <p:nvPicPr>
          <p:cNvPr id="209" name="Google Shape;209;p28" descr="../../../8%20ADMINISTRATION/Information%20and%20Communication/Logos/CESAER%20Logo%202018/logo%20cesaer%20(low%20res)%5b2%5d.jpg"/>
          <p:cNvPicPr preferRelativeResize="0"/>
          <p:nvPr/>
        </p:nvPicPr>
        <p:blipFill>
          <a:blip r:embed="rId3">
            <a:alphaModFix/>
          </a:blip>
          <a:stretch>
            <a:fillRect/>
          </a:stretch>
        </p:blipFill>
        <p:spPr>
          <a:xfrm>
            <a:off x="311702" y="4548069"/>
            <a:ext cx="1202423" cy="400800"/>
          </a:xfrm>
          <a:prstGeom prst="rect">
            <a:avLst/>
          </a:prstGeom>
          <a:noFill/>
          <a:ln>
            <a:noFill/>
          </a:ln>
        </p:spPr>
      </p:pic>
      <p:pic>
        <p:nvPicPr>
          <p:cNvPr id="210" name="Google Shape;210;p28"/>
          <p:cNvPicPr preferRelativeResize="0"/>
          <p:nvPr/>
        </p:nvPicPr>
        <p:blipFill>
          <a:blip r:embed="rId4">
            <a:alphaModFix/>
          </a:blip>
          <a:stretch>
            <a:fillRect/>
          </a:stretch>
        </p:blipFill>
        <p:spPr>
          <a:xfrm>
            <a:off x="5424247" y="4410413"/>
            <a:ext cx="1202424" cy="676112"/>
          </a:xfrm>
          <a:prstGeom prst="rect">
            <a:avLst/>
          </a:prstGeom>
          <a:noFill/>
          <a:ln>
            <a:noFill/>
          </a:ln>
        </p:spPr>
      </p:pic>
      <p:pic>
        <p:nvPicPr>
          <p:cNvPr id="211" name="Google Shape;211;p28"/>
          <p:cNvPicPr preferRelativeResize="0"/>
          <p:nvPr/>
        </p:nvPicPr>
        <p:blipFill>
          <a:blip r:embed="rId5">
            <a:alphaModFix/>
          </a:blip>
          <a:stretch>
            <a:fillRect/>
          </a:stretch>
        </p:blipFill>
        <p:spPr>
          <a:xfrm>
            <a:off x="2820603" y="4548057"/>
            <a:ext cx="1297166" cy="400825"/>
          </a:xfrm>
          <a:prstGeom prst="rect">
            <a:avLst/>
          </a:prstGeom>
          <a:noFill/>
          <a:ln>
            <a:noFill/>
          </a:ln>
        </p:spPr>
      </p:pic>
      <p:pic>
        <p:nvPicPr>
          <p:cNvPr id="212" name="Google Shape;212;p28"/>
          <p:cNvPicPr preferRelativeResize="0"/>
          <p:nvPr/>
        </p:nvPicPr>
        <p:blipFill>
          <a:blip r:embed="rId6">
            <a:alphaModFix/>
          </a:blip>
          <a:stretch>
            <a:fillRect/>
          </a:stretch>
        </p:blipFill>
        <p:spPr>
          <a:xfrm>
            <a:off x="7933150" y="4488619"/>
            <a:ext cx="861375" cy="51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900" b="1">
                <a:solidFill>
                  <a:schemeClr val="accent5"/>
                </a:solidFill>
              </a:rPr>
              <a:t>Call to Action to Research Organisations for the Net-Zero Transition</a:t>
            </a:r>
            <a:endParaRPr sz="1900" b="1">
              <a:solidFill>
                <a:schemeClr val="accent5"/>
              </a:solidFill>
            </a:endParaRPr>
          </a:p>
          <a:p>
            <a:pPr marL="0" lvl="0" indent="0" algn="l" rtl="0">
              <a:spcBef>
                <a:spcPts val="0"/>
              </a:spcBef>
              <a:spcAft>
                <a:spcPts val="0"/>
              </a:spcAft>
              <a:buSzPts val="990"/>
              <a:buNone/>
            </a:pPr>
            <a:r>
              <a:rPr lang="en" sz="1900" b="1">
                <a:solidFill>
                  <a:schemeClr val="accent5"/>
                </a:solidFill>
              </a:rPr>
              <a:t>(2/3)</a:t>
            </a:r>
            <a:endParaRPr sz="1900" b="1">
              <a:solidFill>
                <a:schemeClr val="accent5"/>
              </a:solidFill>
            </a:endParaRPr>
          </a:p>
        </p:txBody>
      </p:sp>
      <p:sp>
        <p:nvSpPr>
          <p:cNvPr id="218" name="Google Shape;218;p29"/>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5</a:t>
            </a:fld>
            <a:endParaRPr/>
          </a:p>
        </p:txBody>
      </p:sp>
      <p:sp>
        <p:nvSpPr>
          <p:cNvPr id="219" name="Google Shape;219;p29"/>
          <p:cNvSpPr txBox="1">
            <a:spLocks noGrp="1"/>
          </p:cNvSpPr>
          <p:nvPr>
            <p:ph type="body" idx="1"/>
          </p:nvPr>
        </p:nvSpPr>
        <p:spPr>
          <a:xfrm>
            <a:off x="311700" y="1152475"/>
            <a:ext cx="8520600" cy="3280500"/>
          </a:xfrm>
          <a:prstGeom prst="rect">
            <a:avLst/>
          </a:prstGeom>
        </p:spPr>
        <p:txBody>
          <a:bodyPr spcFirstLastPara="1" wrap="square" lIns="91425" tIns="91425" rIns="91425" bIns="91425" anchor="t" anchorCtr="0">
            <a:normAutofit/>
          </a:bodyPr>
          <a:lstStyle/>
          <a:p>
            <a:pPr marL="0" lvl="0" indent="0" algn="l" rtl="0">
              <a:lnSpc>
                <a:spcPct val="120000"/>
              </a:lnSpc>
              <a:spcBef>
                <a:spcPts val="600"/>
              </a:spcBef>
              <a:spcAft>
                <a:spcPts val="0"/>
              </a:spcAft>
              <a:buClr>
                <a:schemeClr val="dk1"/>
              </a:buClr>
              <a:buSzPts val="1100"/>
              <a:buFont typeface="Arial"/>
              <a:buNone/>
            </a:pPr>
            <a:r>
              <a:rPr lang="en" sz="1400" b="1" dirty="0">
                <a:solidFill>
                  <a:schemeClr val="accent5"/>
                </a:solidFill>
              </a:rPr>
              <a:t>III. Reducing our own organisational carbon footprint </a:t>
            </a:r>
            <a:endParaRPr sz="1400" b="1" dirty="0">
              <a:solidFill>
                <a:schemeClr val="accent5"/>
              </a:solidFill>
            </a:endParaRPr>
          </a:p>
          <a:p>
            <a:pPr marL="457200" marR="0" lvl="0" indent="-292100" algn="l" rtl="0">
              <a:lnSpc>
                <a:spcPct val="120000"/>
              </a:lnSpc>
              <a:spcBef>
                <a:spcPts val="600"/>
              </a:spcBef>
              <a:spcAft>
                <a:spcPts val="0"/>
              </a:spcAft>
              <a:buSzPts val="1000"/>
              <a:buAutoNum type="alphaUcPeriod"/>
            </a:pPr>
            <a:r>
              <a:rPr lang="en" sz="1050" dirty="0"/>
              <a:t>Implement the Net-Zero Transition principles in our universities, research organisations, research programs and activities.</a:t>
            </a:r>
            <a:endParaRPr sz="1050" dirty="0"/>
          </a:p>
          <a:p>
            <a:pPr marL="457200" marR="0" lvl="0" indent="-292100" algn="l" rtl="0">
              <a:lnSpc>
                <a:spcPct val="120000"/>
              </a:lnSpc>
              <a:spcBef>
                <a:spcPts val="0"/>
              </a:spcBef>
              <a:spcAft>
                <a:spcPts val="0"/>
              </a:spcAft>
              <a:buSzPts val="1000"/>
              <a:buAutoNum type="alphaUcPeriod"/>
            </a:pPr>
            <a:r>
              <a:rPr lang="en" sz="1050" dirty="0"/>
              <a:t>Identify areas of intervention in our own activity and propose solutions for making our research activities, infrastructure, and university campuses more ‘green’ by reducing the energy consumption and other environmental impacts. </a:t>
            </a:r>
            <a:endParaRPr sz="1050" dirty="0"/>
          </a:p>
          <a:p>
            <a:pPr marL="457200" marR="0" lvl="0" indent="-292100" algn="l" rtl="0">
              <a:lnSpc>
                <a:spcPct val="120000"/>
              </a:lnSpc>
              <a:spcBef>
                <a:spcPts val="0"/>
              </a:spcBef>
              <a:spcAft>
                <a:spcPts val="0"/>
              </a:spcAft>
              <a:buSzPts val="1000"/>
              <a:buAutoNum type="alphaUcPeriod"/>
            </a:pPr>
            <a:r>
              <a:rPr lang="en" sz="1050" dirty="0"/>
              <a:t>Re-assess the need for teaching and research related travel by reinforcing alternatives, such as online meetings and rethinking in-person activities.</a:t>
            </a:r>
            <a:endParaRPr sz="1050" dirty="0"/>
          </a:p>
          <a:p>
            <a:pPr marL="0" marR="0" lvl="0" indent="0" algn="l" rtl="0">
              <a:lnSpc>
                <a:spcPct val="120000"/>
              </a:lnSpc>
              <a:spcBef>
                <a:spcPts val="600"/>
              </a:spcBef>
              <a:spcAft>
                <a:spcPts val="0"/>
              </a:spcAft>
              <a:buNone/>
            </a:pPr>
            <a:endParaRPr sz="1050" dirty="0"/>
          </a:p>
          <a:p>
            <a:pPr marL="0" marR="0" lvl="0" indent="0" algn="l" rtl="0">
              <a:lnSpc>
                <a:spcPct val="120000"/>
              </a:lnSpc>
              <a:spcBef>
                <a:spcPts val="600"/>
              </a:spcBef>
              <a:spcAft>
                <a:spcPts val="0"/>
              </a:spcAft>
              <a:buClr>
                <a:schemeClr val="dk1"/>
              </a:buClr>
              <a:buSzPts val="1100"/>
              <a:buFont typeface="Arial"/>
              <a:buNone/>
            </a:pPr>
            <a:r>
              <a:rPr lang="en" sz="1400" b="1" dirty="0">
                <a:solidFill>
                  <a:schemeClr val="accent5"/>
                </a:solidFill>
              </a:rPr>
              <a:t>IV. Supporting the Net-Zero Transition in policymaking at all levels. </a:t>
            </a:r>
            <a:endParaRPr sz="1400" b="1" dirty="0">
              <a:solidFill>
                <a:schemeClr val="accent5"/>
              </a:solidFill>
            </a:endParaRPr>
          </a:p>
          <a:p>
            <a:pPr marL="457200" lvl="0" indent="-292100" algn="l" rtl="0">
              <a:lnSpc>
                <a:spcPct val="120000"/>
              </a:lnSpc>
              <a:spcBef>
                <a:spcPts val="600"/>
              </a:spcBef>
              <a:spcAft>
                <a:spcPts val="0"/>
              </a:spcAft>
              <a:buSzPts val="1000"/>
              <a:buAutoNum type="alphaUcPeriod"/>
            </a:pPr>
            <a:r>
              <a:rPr lang="en" sz="1050" dirty="0"/>
              <a:t>Engage with communities and governments at all levels in policy development for the integration of the Net-Zero Transition goals. </a:t>
            </a:r>
            <a:endParaRPr sz="1050" dirty="0"/>
          </a:p>
          <a:p>
            <a:pPr marL="457200" lvl="0" indent="-292100" algn="l" rtl="0">
              <a:lnSpc>
                <a:spcPct val="120000"/>
              </a:lnSpc>
              <a:spcBef>
                <a:spcPts val="0"/>
              </a:spcBef>
              <a:spcAft>
                <a:spcPts val="0"/>
              </a:spcAft>
              <a:buSzPts val="1000"/>
              <a:buAutoNum type="alphaUcPeriod"/>
            </a:pPr>
            <a:r>
              <a:rPr lang="en" sz="1050" dirty="0"/>
              <a:t>Develop guidelines and share practices with others. </a:t>
            </a:r>
            <a:endParaRPr sz="1050" dirty="0"/>
          </a:p>
          <a:p>
            <a:pPr marL="457200" lvl="0" indent="-292100" algn="l" rtl="0">
              <a:lnSpc>
                <a:spcPct val="120000"/>
              </a:lnSpc>
              <a:spcBef>
                <a:spcPts val="0"/>
              </a:spcBef>
              <a:spcAft>
                <a:spcPts val="0"/>
              </a:spcAft>
              <a:buSzPts val="1000"/>
              <a:buAutoNum type="alphaUcPeriod"/>
            </a:pPr>
            <a:r>
              <a:rPr lang="en" sz="1050" dirty="0"/>
              <a:t>Support the adoption of Net-Zero Transition principles in all policy areas, beyond universities and science policies.  </a:t>
            </a:r>
            <a:endParaRPr sz="1050" dirty="0"/>
          </a:p>
        </p:txBody>
      </p:sp>
      <p:pic>
        <p:nvPicPr>
          <p:cNvPr id="220" name="Google Shape;220;p29" descr="../../../8%20ADMINISTRATION/Information%20and%20Communication/Logos/CESAER%20Logo%202018/logo%20cesaer%20(low%20res)%5b2%5d.jpg"/>
          <p:cNvPicPr preferRelativeResize="0"/>
          <p:nvPr/>
        </p:nvPicPr>
        <p:blipFill>
          <a:blip r:embed="rId3">
            <a:alphaModFix/>
          </a:blip>
          <a:stretch>
            <a:fillRect/>
          </a:stretch>
        </p:blipFill>
        <p:spPr>
          <a:xfrm>
            <a:off x="311702" y="4548069"/>
            <a:ext cx="1202423" cy="400800"/>
          </a:xfrm>
          <a:prstGeom prst="rect">
            <a:avLst/>
          </a:prstGeom>
          <a:noFill/>
          <a:ln>
            <a:noFill/>
          </a:ln>
        </p:spPr>
      </p:pic>
      <p:pic>
        <p:nvPicPr>
          <p:cNvPr id="221" name="Google Shape;221;p29"/>
          <p:cNvPicPr preferRelativeResize="0"/>
          <p:nvPr/>
        </p:nvPicPr>
        <p:blipFill>
          <a:blip r:embed="rId4">
            <a:alphaModFix/>
          </a:blip>
          <a:stretch>
            <a:fillRect/>
          </a:stretch>
        </p:blipFill>
        <p:spPr>
          <a:xfrm>
            <a:off x="5424247" y="4410413"/>
            <a:ext cx="1202424" cy="676112"/>
          </a:xfrm>
          <a:prstGeom prst="rect">
            <a:avLst/>
          </a:prstGeom>
          <a:noFill/>
          <a:ln>
            <a:noFill/>
          </a:ln>
        </p:spPr>
      </p:pic>
      <p:pic>
        <p:nvPicPr>
          <p:cNvPr id="222" name="Google Shape;222;p29"/>
          <p:cNvPicPr preferRelativeResize="0"/>
          <p:nvPr/>
        </p:nvPicPr>
        <p:blipFill>
          <a:blip r:embed="rId5">
            <a:alphaModFix/>
          </a:blip>
          <a:stretch>
            <a:fillRect/>
          </a:stretch>
        </p:blipFill>
        <p:spPr>
          <a:xfrm>
            <a:off x="2820603" y="4548057"/>
            <a:ext cx="1297166" cy="400825"/>
          </a:xfrm>
          <a:prstGeom prst="rect">
            <a:avLst/>
          </a:prstGeom>
          <a:noFill/>
          <a:ln>
            <a:noFill/>
          </a:ln>
        </p:spPr>
      </p:pic>
      <p:pic>
        <p:nvPicPr>
          <p:cNvPr id="223" name="Google Shape;223;p29"/>
          <p:cNvPicPr preferRelativeResize="0"/>
          <p:nvPr/>
        </p:nvPicPr>
        <p:blipFill>
          <a:blip r:embed="rId6">
            <a:alphaModFix/>
          </a:blip>
          <a:stretch>
            <a:fillRect/>
          </a:stretch>
        </p:blipFill>
        <p:spPr>
          <a:xfrm>
            <a:off x="7933150" y="4488619"/>
            <a:ext cx="861375" cy="51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900" b="1">
                <a:solidFill>
                  <a:schemeClr val="accent5"/>
                </a:solidFill>
              </a:rPr>
              <a:t>Call to Action to Research Organisations for the Net-Zero Transition</a:t>
            </a:r>
            <a:endParaRPr sz="1900" b="1">
              <a:solidFill>
                <a:schemeClr val="accent5"/>
              </a:solidFill>
            </a:endParaRPr>
          </a:p>
          <a:p>
            <a:pPr marL="0" lvl="0" indent="0" algn="l" rtl="0">
              <a:spcBef>
                <a:spcPts val="0"/>
              </a:spcBef>
              <a:spcAft>
                <a:spcPts val="0"/>
              </a:spcAft>
              <a:buSzPts val="990"/>
              <a:buNone/>
            </a:pPr>
            <a:r>
              <a:rPr lang="en" sz="1900" b="1">
                <a:solidFill>
                  <a:schemeClr val="accent5"/>
                </a:solidFill>
              </a:rPr>
              <a:t>(3/3)</a:t>
            </a:r>
            <a:endParaRPr sz="1900" b="1">
              <a:solidFill>
                <a:schemeClr val="accent5"/>
              </a:solidFill>
            </a:endParaRPr>
          </a:p>
        </p:txBody>
      </p:sp>
      <p:sp>
        <p:nvSpPr>
          <p:cNvPr id="229" name="Google Shape;229;p30"/>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6</a:t>
            </a:fld>
            <a:endParaRPr/>
          </a:p>
        </p:txBody>
      </p:sp>
      <p:sp>
        <p:nvSpPr>
          <p:cNvPr id="230" name="Google Shape;230;p30"/>
          <p:cNvSpPr txBox="1">
            <a:spLocks noGrp="1"/>
          </p:cNvSpPr>
          <p:nvPr>
            <p:ph type="body" idx="1"/>
          </p:nvPr>
        </p:nvSpPr>
        <p:spPr>
          <a:xfrm>
            <a:off x="311700" y="1073819"/>
            <a:ext cx="8520600" cy="3280500"/>
          </a:xfrm>
          <a:prstGeom prst="rect">
            <a:avLst/>
          </a:prstGeom>
        </p:spPr>
        <p:txBody>
          <a:bodyPr spcFirstLastPara="1" wrap="square" lIns="91425" tIns="91425" rIns="91425" bIns="91425" anchor="t" anchorCtr="0">
            <a:noAutofit/>
          </a:bodyPr>
          <a:lstStyle/>
          <a:p>
            <a:pPr marL="0" lvl="0" indent="0" algn="l" rtl="0">
              <a:lnSpc>
                <a:spcPct val="120000"/>
              </a:lnSpc>
              <a:spcBef>
                <a:spcPts val="600"/>
              </a:spcBef>
              <a:spcAft>
                <a:spcPts val="0"/>
              </a:spcAft>
              <a:buClr>
                <a:schemeClr val="dk1"/>
              </a:buClr>
              <a:buSzPts val="1100"/>
              <a:buFont typeface="Arial"/>
              <a:buNone/>
            </a:pPr>
            <a:r>
              <a:rPr lang="en" sz="1400" b="1" dirty="0">
                <a:solidFill>
                  <a:schemeClr val="accent5"/>
                </a:solidFill>
              </a:rPr>
              <a:t>V. Improving the shared understanding of what needs to be done. </a:t>
            </a:r>
            <a:endParaRPr sz="1400" b="1" dirty="0">
              <a:solidFill>
                <a:schemeClr val="accent5"/>
              </a:solidFill>
            </a:endParaRPr>
          </a:p>
          <a:p>
            <a:pPr marL="457200" marR="0" lvl="0" indent="-292100" algn="l" rtl="0">
              <a:lnSpc>
                <a:spcPct val="120000"/>
              </a:lnSpc>
              <a:spcBef>
                <a:spcPts val="600"/>
              </a:spcBef>
              <a:spcAft>
                <a:spcPts val="0"/>
              </a:spcAft>
              <a:buSzPts val="1000"/>
              <a:buAutoNum type="alphaUcPeriod"/>
            </a:pPr>
            <a:r>
              <a:rPr lang="en" sz="1050" dirty="0"/>
              <a:t>Provide scientific contributions to raise awareness mobilising the different audiences involved. </a:t>
            </a:r>
            <a:endParaRPr sz="1050" dirty="0"/>
          </a:p>
          <a:p>
            <a:pPr marL="457200" marR="0" lvl="0" indent="-292100" algn="l" rtl="0">
              <a:lnSpc>
                <a:spcPct val="120000"/>
              </a:lnSpc>
              <a:spcBef>
                <a:spcPts val="0"/>
              </a:spcBef>
              <a:spcAft>
                <a:spcPts val="0"/>
              </a:spcAft>
              <a:buSzPts val="1000"/>
              <a:buAutoNum type="alphaUcPeriod"/>
            </a:pPr>
            <a:r>
              <a:rPr lang="en" sz="1050" dirty="0"/>
              <a:t>Improve how science is communicated to, and created with, citizens, acknowledging the different needs and highlighting context-specific challenges. </a:t>
            </a:r>
            <a:endParaRPr sz="1050" dirty="0"/>
          </a:p>
          <a:p>
            <a:pPr marL="457200" marR="0" lvl="0" indent="-292100" algn="l" rtl="0">
              <a:lnSpc>
                <a:spcPct val="120000"/>
              </a:lnSpc>
              <a:spcBef>
                <a:spcPts val="0"/>
              </a:spcBef>
              <a:spcAft>
                <a:spcPts val="0"/>
              </a:spcAft>
              <a:buSzPts val="1000"/>
              <a:buAutoNum type="alphaUcPeriod"/>
            </a:pPr>
            <a:r>
              <a:rPr lang="en" sz="1050" dirty="0"/>
              <a:t>Contribute to evidence-based policy by providing and supporting expertise able to translate research outcomes, linking with and enabling leaders to deliver for the communities they serve. </a:t>
            </a:r>
            <a:endParaRPr sz="1050" dirty="0"/>
          </a:p>
          <a:p>
            <a:pPr marL="0" marR="0" lvl="0" indent="0" algn="l" rtl="0">
              <a:lnSpc>
                <a:spcPct val="120000"/>
              </a:lnSpc>
              <a:spcBef>
                <a:spcPts val="600"/>
              </a:spcBef>
              <a:spcAft>
                <a:spcPts val="0"/>
              </a:spcAft>
              <a:buNone/>
            </a:pPr>
            <a:endParaRPr sz="1050" dirty="0"/>
          </a:p>
          <a:p>
            <a:pPr marL="0" marR="0" lvl="0" indent="0" algn="l" rtl="0">
              <a:lnSpc>
                <a:spcPct val="120000"/>
              </a:lnSpc>
              <a:spcBef>
                <a:spcPts val="600"/>
              </a:spcBef>
              <a:spcAft>
                <a:spcPts val="0"/>
              </a:spcAft>
              <a:buClr>
                <a:schemeClr val="dk1"/>
              </a:buClr>
              <a:buSzPts val="1100"/>
              <a:buFont typeface="Arial"/>
              <a:buNone/>
            </a:pPr>
            <a:r>
              <a:rPr lang="en" sz="1400" b="1" dirty="0">
                <a:solidFill>
                  <a:schemeClr val="accent5"/>
                </a:solidFill>
              </a:rPr>
              <a:t>VI. Facing the challenges together. </a:t>
            </a:r>
            <a:endParaRPr sz="1400" b="1" dirty="0">
              <a:solidFill>
                <a:schemeClr val="accent5"/>
              </a:solidFill>
            </a:endParaRPr>
          </a:p>
          <a:p>
            <a:pPr marL="457200" lvl="0" indent="-292100" algn="l" rtl="0">
              <a:lnSpc>
                <a:spcPct val="120000"/>
              </a:lnSpc>
              <a:spcBef>
                <a:spcPts val="600"/>
              </a:spcBef>
              <a:spcAft>
                <a:spcPts val="0"/>
              </a:spcAft>
              <a:buSzPts val="1000"/>
              <a:buAutoNum type="alphaUcPeriod"/>
            </a:pPr>
            <a:r>
              <a:rPr lang="en" sz="1050" dirty="0"/>
              <a:t>Encourage cross-sectoral collaboration by involving other stakeholders as appropriate (businesses, NGOs, cities and regions, and other stakeholders) in joining efforts to achieve the Net-Zero Transition. </a:t>
            </a:r>
            <a:endParaRPr sz="1050" dirty="0"/>
          </a:p>
          <a:p>
            <a:pPr marL="457200" lvl="0" indent="-292100" algn="l" rtl="0">
              <a:lnSpc>
                <a:spcPct val="120000"/>
              </a:lnSpc>
              <a:spcBef>
                <a:spcPts val="0"/>
              </a:spcBef>
              <a:spcAft>
                <a:spcPts val="0"/>
              </a:spcAft>
              <a:buSzPts val="1000"/>
              <a:buAutoNum type="alphaUcPeriod"/>
            </a:pPr>
            <a:r>
              <a:rPr lang="en" sz="1050" dirty="0"/>
              <a:t>Promote international collaboration, cooperation and learning to bring global understanding of the challenges posed and to build bridges between cultures, countries, and continents. </a:t>
            </a:r>
            <a:endParaRPr sz="1050" dirty="0"/>
          </a:p>
          <a:p>
            <a:pPr marL="457200" lvl="0" indent="-292100" algn="l" rtl="0">
              <a:lnSpc>
                <a:spcPct val="120000"/>
              </a:lnSpc>
              <a:spcBef>
                <a:spcPts val="0"/>
              </a:spcBef>
              <a:spcAft>
                <a:spcPts val="0"/>
              </a:spcAft>
              <a:buSzPts val="1000"/>
              <a:buAutoNum type="alphaUcPeriod"/>
            </a:pPr>
            <a:r>
              <a:rPr lang="en" sz="1050" dirty="0"/>
              <a:t>Recognising the complexity of the challenges we face, we agree to adopt ‘systems-thinking and approaches’ in bringing together the expertise and societal partners required to address them, and we recognize our responsibilities to engage aligning policy objectives to maximise the effectiveness of our effort.</a:t>
            </a:r>
            <a:endParaRPr sz="1050" dirty="0"/>
          </a:p>
        </p:txBody>
      </p:sp>
      <p:pic>
        <p:nvPicPr>
          <p:cNvPr id="231" name="Google Shape;231;p30" descr="../../../8%20ADMINISTRATION/Information%20and%20Communication/Logos/CESAER%20Logo%202018/logo%20cesaer%20(low%20res)%5b2%5d.jpg"/>
          <p:cNvPicPr preferRelativeResize="0"/>
          <p:nvPr/>
        </p:nvPicPr>
        <p:blipFill>
          <a:blip r:embed="rId3">
            <a:alphaModFix/>
          </a:blip>
          <a:stretch>
            <a:fillRect/>
          </a:stretch>
        </p:blipFill>
        <p:spPr>
          <a:xfrm>
            <a:off x="311702" y="4548069"/>
            <a:ext cx="1202423" cy="400800"/>
          </a:xfrm>
          <a:prstGeom prst="rect">
            <a:avLst/>
          </a:prstGeom>
          <a:noFill/>
          <a:ln>
            <a:noFill/>
          </a:ln>
        </p:spPr>
      </p:pic>
      <p:pic>
        <p:nvPicPr>
          <p:cNvPr id="232" name="Google Shape;232;p30"/>
          <p:cNvPicPr preferRelativeResize="0"/>
          <p:nvPr/>
        </p:nvPicPr>
        <p:blipFill>
          <a:blip r:embed="rId4">
            <a:alphaModFix/>
          </a:blip>
          <a:stretch>
            <a:fillRect/>
          </a:stretch>
        </p:blipFill>
        <p:spPr>
          <a:xfrm>
            <a:off x="5424247" y="4410413"/>
            <a:ext cx="1202424" cy="676112"/>
          </a:xfrm>
          <a:prstGeom prst="rect">
            <a:avLst/>
          </a:prstGeom>
          <a:noFill/>
          <a:ln>
            <a:noFill/>
          </a:ln>
        </p:spPr>
      </p:pic>
      <p:pic>
        <p:nvPicPr>
          <p:cNvPr id="233" name="Google Shape;233;p30"/>
          <p:cNvPicPr preferRelativeResize="0"/>
          <p:nvPr/>
        </p:nvPicPr>
        <p:blipFill>
          <a:blip r:embed="rId5">
            <a:alphaModFix/>
          </a:blip>
          <a:stretch>
            <a:fillRect/>
          </a:stretch>
        </p:blipFill>
        <p:spPr>
          <a:xfrm>
            <a:off x="2820603" y="4548057"/>
            <a:ext cx="1297166" cy="400825"/>
          </a:xfrm>
          <a:prstGeom prst="rect">
            <a:avLst/>
          </a:prstGeom>
          <a:noFill/>
          <a:ln>
            <a:noFill/>
          </a:ln>
        </p:spPr>
      </p:pic>
      <p:pic>
        <p:nvPicPr>
          <p:cNvPr id="234" name="Google Shape;234;p30"/>
          <p:cNvPicPr preferRelativeResize="0"/>
          <p:nvPr/>
        </p:nvPicPr>
        <p:blipFill>
          <a:blip r:embed="rId6">
            <a:alphaModFix/>
          </a:blip>
          <a:stretch>
            <a:fillRect/>
          </a:stretch>
        </p:blipFill>
        <p:spPr>
          <a:xfrm>
            <a:off x="7933150" y="4488619"/>
            <a:ext cx="861375" cy="519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b="1">
                <a:solidFill>
                  <a:schemeClr val="accent5"/>
                </a:solidFill>
              </a:rPr>
              <a:t>Call to Action to Research Organisations for the Net-Zero Transition</a:t>
            </a:r>
            <a:endParaRPr sz="1900">
              <a:solidFill>
                <a:schemeClr val="accent5"/>
              </a:solidFill>
            </a:endParaRPr>
          </a:p>
        </p:txBody>
      </p:sp>
      <p:sp>
        <p:nvSpPr>
          <p:cNvPr id="240" name="Google Shape;240;p31"/>
          <p:cNvSpPr txBox="1">
            <a:spLocks noGrp="1"/>
          </p:cNvSpPr>
          <p:nvPr>
            <p:ph type="body" idx="1"/>
          </p:nvPr>
        </p:nvSpPr>
        <p:spPr>
          <a:xfrm>
            <a:off x="311700" y="845665"/>
            <a:ext cx="8520600" cy="3416400"/>
          </a:xfrm>
          <a:prstGeom prst="rect">
            <a:avLst/>
          </a:prstGeom>
        </p:spPr>
        <p:txBody>
          <a:bodyPr spcFirstLastPara="1" wrap="square" lIns="91425" tIns="91425" rIns="91425" bIns="91425" anchor="t" anchorCtr="0">
            <a:normAutofit/>
          </a:bodyPr>
          <a:lstStyle/>
          <a:p>
            <a:pPr marL="0" marR="0" lvl="0" indent="0" algn="l" rtl="0">
              <a:lnSpc>
                <a:spcPct val="120000"/>
              </a:lnSpc>
              <a:spcBef>
                <a:spcPts val="600"/>
              </a:spcBef>
              <a:spcAft>
                <a:spcPts val="0"/>
              </a:spcAft>
              <a:buClr>
                <a:schemeClr val="dk1"/>
              </a:buClr>
              <a:buSzPts val="1100"/>
              <a:buFont typeface="Arial"/>
              <a:buNone/>
            </a:pPr>
            <a:r>
              <a:rPr lang="en" sz="1600" b="1" dirty="0">
                <a:solidFill>
                  <a:schemeClr val="accent5"/>
                </a:solidFill>
              </a:rPr>
              <a:t>Accelerating our joint efforts </a:t>
            </a:r>
            <a:endParaRPr sz="1600" b="1" dirty="0">
              <a:solidFill>
                <a:schemeClr val="accent5"/>
              </a:solidFill>
            </a:endParaRPr>
          </a:p>
          <a:p>
            <a:pPr marL="0" lvl="0" indent="0" algn="l" rtl="0">
              <a:spcBef>
                <a:spcPts val="600"/>
              </a:spcBef>
              <a:spcAft>
                <a:spcPts val="0"/>
              </a:spcAft>
              <a:buNone/>
            </a:pPr>
            <a:r>
              <a:rPr lang="en" sz="1600" dirty="0"/>
              <a:t>We acknowledge that actions will be developed by each organisation according to their distinctive missions, visions, and priorities. Further, we understand the complexity of this challenge, and will endeavour to support and enable actions that accelerate the Net-Zero Transition by learning and collaborating. </a:t>
            </a:r>
            <a:endParaRPr sz="1600" dirty="0"/>
          </a:p>
          <a:p>
            <a:pPr marL="0" lvl="0" indent="0" algn="l" rtl="0">
              <a:spcBef>
                <a:spcPts val="1200"/>
              </a:spcBef>
              <a:spcAft>
                <a:spcPts val="1200"/>
              </a:spcAft>
              <a:buNone/>
            </a:pPr>
            <a:r>
              <a:rPr lang="en" sz="1600" b="1" dirty="0">
                <a:solidFill>
                  <a:schemeClr val="accent5"/>
                </a:solidFill>
              </a:rPr>
              <a:t>We invite other organisations that share our vision to commit to these actions</a:t>
            </a:r>
            <a:r>
              <a:rPr lang="en" sz="1600" dirty="0"/>
              <a:t> and work with us towards a sustainable future with Net-Zero emissions, joining us in future COP meetings to assess progress.</a:t>
            </a:r>
            <a:endParaRPr sz="1600" dirty="0"/>
          </a:p>
        </p:txBody>
      </p:sp>
      <p:sp>
        <p:nvSpPr>
          <p:cNvPr id="241" name="Google Shape;241;p31"/>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7</a:t>
            </a:fld>
            <a:endParaRPr/>
          </a:p>
        </p:txBody>
      </p:sp>
      <p:pic>
        <p:nvPicPr>
          <p:cNvPr id="242" name="Google Shape;242;p31" descr="../../../8%20ADMINISTRATION/Information%20and%20Communication/Logos/CESAER%20Logo%202018/logo%20cesaer%20(low%20res)%5b2%5d.jpg"/>
          <p:cNvPicPr preferRelativeResize="0"/>
          <p:nvPr/>
        </p:nvPicPr>
        <p:blipFill>
          <a:blip r:embed="rId3">
            <a:alphaModFix/>
          </a:blip>
          <a:stretch>
            <a:fillRect/>
          </a:stretch>
        </p:blipFill>
        <p:spPr>
          <a:xfrm>
            <a:off x="311702" y="4548069"/>
            <a:ext cx="1202423" cy="400800"/>
          </a:xfrm>
          <a:prstGeom prst="rect">
            <a:avLst/>
          </a:prstGeom>
          <a:noFill/>
          <a:ln>
            <a:noFill/>
          </a:ln>
        </p:spPr>
      </p:pic>
      <p:pic>
        <p:nvPicPr>
          <p:cNvPr id="243" name="Google Shape;243;p31"/>
          <p:cNvPicPr preferRelativeResize="0"/>
          <p:nvPr/>
        </p:nvPicPr>
        <p:blipFill>
          <a:blip r:embed="rId4">
            <a:alphaModFix/>
          </a:blip>
          <a:stretch>
            <a:fillRect/>
          </a:stretch>
        </p:blipFill>
        <p:spPr>
          <a:xfrm>
            <a:off x="5424247" y="4410413"/>
            <a:ext cx="1202424" cy="676112"/>
          </a:xfrm>
          <a:prstGeom prst="rect">
            <a:avLst/>
          </a:prstGeom>
          <a:noFill/>
          <a:ln>
            <a:noFill/>
          </a:ln>
        </p:spPr>
      </p:pic>
      <p:pic>
        <p:nvPicPr>
          <p:cNvPr id="244" name="Google Shape;244;p31"/>
          <p:cNvPicPr preferRelativeResize="0"/>
          <p:nvPr/>
        </p:nvPicPr>
        <p:blipFill>
          <a:blip r:embed="rId5">
            <a:alphaModFix/>
          </a:blip>
          <a:stretch>
            <a:fillRect/>
          </a:stretch>
        </p:blipFill>
        <p:spPr>
          <a:xfrm>
            <a:off x="2820603" y="4548057"/>
            <a:ext cx="1297166" cy="400825"/>
          </a:xfrm>
          <a:prstGeom prst="rect">
            <a:avLst/>
          </a:prstGeom>
          <a:noFill/>
          <a:ln>
            <a:noFill/>
          </a:ln>
        </p:spPr>
      </p:pic>
      <p:pic>
        <p:nvPicPr>
          <p:cNvPr id="245" name="Google Shape;245;p31"/>
          <p:cNvPicPr preferRelativeResize="0"/>
          <p:nvPr/>
        </p:nvPicPr>
        <p:blipFill>
          <a:blip r:embed="rId6">
            <a:alphaModFix/>
          </a:blip>
          <a:stretch>
            <a:fillRect/>
          </a:stretch>
        </p:blipFill>
        <p:spPr>
          <a:xfrm>
            <a:off x="7933150" y="4488619"/>
            <a:ext cx="861375" cy="519700"/>
          </a:xfrm>
          <a:prstGeom prst="rect">
            <a:avLst/>
          </a:prstGeom>
          <a:noFill/>
          <a:ln>
            <a:noFill/>
          </a:ln>
        </p:spPr>
      </p:pic>
      <p:pic>
        <p:nvPicPr>
          <p:cNvPr id="2" name="Picture 1"/>
          <p:cNvPicPr>
            <a:picLocks noChangeAspect="1"/>
          </p:cNvPicPr>
          <p:nvPr/>
        </p:nvPicPr>
        <p:blipFill>
          <a:blip r:embed="rId7"/>
          <a:stretch>
            <a:fillRect/>
          </a:stretch>
        </p:blipFill>
        <p:spPr>
          <a:xfrm>
            <a:off x="2332173" y="3586601"/>
            <a:ext cx="1137013" cy="857991"/>
          </a:xfrm>
          <a:prstGeom prst="rect">
            <a:avLst/>
          </a:prstGeom>
        </p:spPr>
      </p:pic>
      <p:pic>
        <p:nvPicPr>
          <p:cNvPr id="3" name="Picture 2"/>
          <p:cNvPicPr>
            <a:picLocks noChangeAspect="1"/>
          </p:cNvPicPr>
          <p:nvPr/>
        </p:nvPicPr>
        <p:blipFill>
          <a:blip r:embed="rId8"/>
          <a:stretch>
            <a:fillRect/>
          </a:stretch>
        </p:blipFill>
        <p:spPr>
          <a:xfrm>
            <a:off x="4117769" y="3694024"/>
            <a:ext cx="2456191" cy="6422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ctrTitle"/>
          </p:nvPr>
        </p:nvSpPr>
        <p:spPr>
          <a:xfrm>
            <a:off x="273925" y="231425"/>
            <a:ext cx="8520600" cy="4170600"/>
          </a:xfrm>
          <a:prstGeom prst="rect">
            <a:avLst/>
          </a:prstGeom>
          <a:solidFill>
            <a:schemeClr val="accent5"/>
          </a:solid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rPr>
              <a:t>Follow-ups</a:t>
            </a:r>
            <a:endParaRPr sz="3600" b="1">
              <a:solidFill>
                <a:srgbClr val="FFFFFF"/>
              </a:solidFill>
            </a:endParaRPr>
          </a:p>
        </p:txBody>
      </p:sp>
      <p:pic>
        <p:nvPicPr>
          <p:cNvPr id="251" name="Google Shape;251;p32" descr="../../../8%20ADMINISTRATION/Information%20and%20Communication/Logos/CESAER%20Logo%202018/logo%20cesaer%20(low%20res)%5b2%5d.jpg"/>
          <p:cNvPicPr preferRelativeResize="0"/>
          <p:nvPr/>
        </p:nvPicPr>
        <p:blipFill>
          <a:blip r:embed="rId3">
            <a:alphaModFix/>
          </a:blip>
          <a:stretch>
            <a:fillRect/>
          </a:stretch>
        </p:blipFill>
        <p:spPr>
          <a:xfrm>
            <a:off x="311702" y="4548069"/>
            <a:ext cx="1202423" cy="400800"/>
          </a:xfrm>
          <a:prstGeom prst="rect">
            <a:avLst/>
          </a:prstGeom>
          <a:noFill/>
          <a:ln>
            <a:noFill/>
          </a:ln>
        </p:spPr>
      </p:pic>
      <p:pic>
        <p:nvPicPr>
          <p:cNvPr id="252" name="Google Shape;252;p32"/>
          <p:cNvPicPr preferRelativeResize="0"/>
          <p:nvPr/>
        </p:nvPicPr>
        <p:blipFill>
          <a:blip r:embed="rId4">
            <a:alphaModFix/>
          </a:blip>
          <a:stretch>
            <a:fillRect/>
          </a:stretch>
        </p:blipFill>
        <p:spPr>
          <a:xfrm>
            <a:off x="3393613" y="4402025"/>
            <a:ext cx="1202424" cy="676112"/>
          </a:xfrm>
          <a:prstGeom prst="rect">
            <a:avLst/>
          </a:prstGeom>
          <a:noFill/>
          <a:ln>
            <a:noFill/>
          </a:ln>
        </p:spPr>
      </p:pic>
      <p:pic>
        <p:nvPicPr>
          <p:cNvPr id="253" name="Google Shape;253;p32"/>
          <p:cNvPicPr preferRelativeResize="0"/>
          <p:nvPr/>
        </p:nvPicPr>
        <p:blipFill>
          <a:blip r:embed="rId5">
            <a:alphaModFix/>
          </a:blip>
          <a:stretch>
            <a:fillRect/>
          </a:stretch>
        </p:blipFill>
        <p:spPr>
          <a:xfrm>
            <a:off x="1734454" y="4548355"/>
            <a:ext cx="1297166" cy="400825"/>
          </a:xfrm>
          <a:prstGeom prst="rect">
            <a:avLst/>
          </a:prstGeom>
          <a:noFill/>
          <a:ln>
            <a:noFill/>
          </a:ln>
        </p:spPr>
      </p:pic>
      <p:pic>
        <p:nvPicPr>
          <p:cNvPr id="254" name="Google Shape;254;p32"/>
          <p:cNvPicPr preferRelativeResize="0"/>
          <p:nvPr/>
        </p:nvPicPr>
        <p:blipFill>
          <a:blip r:embed="rId6">
            <a:alphaModFix/>
          </a:blip>
          <a:stretch>
            <a:fillRect/>
          </a:stretch>
        </p:blipFill>
        <p:spPr>
          <a:xfrm>
            <a:off x="5024648" y="4469792"/>
            <a:ext cx="861375" cy="519700"/>
          </a:xfrm>
          <a:prstGeom prst="rect">
            <a:avLst/>
          </a:prstGeom>
          <a:noFill/>
          <a:ln>
            <a:noFill/>
          </a:ln>
        </p:spPr>
      </p:pic>
      <p:pic>
        <p:nvPicPr>
          <p:cNvPr id="7" name="Picture 6"/>
          <p:cNvPicPr>
            <a:picLocks noChangeAspect="1"/>
          </p:cNvPicPr>
          <p:nvPr/>
        </p:nvPicPr>
        <p:blipFill>
          <a:blip r:embed="rId7"/>
          <a:stretch>
            <a:fillRect/>
          </a:stretch>
        </p:blipFill>
        <p:spPr>
          <a:xfrm>
            <a:off x="8055955" y="4469792"/>
            <a:ext cx="738570" cy="557326"/>
          </a:xfrm>
          <a:prstGeom prst="rect">
            <a:avLst/>
          </a:prstGeom>
        </p:spPr>
      </p:pic>
      <p:pic>
        <p:nvPicPr>
          <p:cNvPr id="8" name="Picture 7"/>
          <p:cNvPicPr>
            <a:picLocks noChangeAspect="1"/>
          </p:cNvPicPr>
          <p:nvPr/>
        </p:nvPicPr>
        <p:blipFill>
          <a:blip r:embed="rId8"/>
          <a:stretch>
            <a:fillRect/>
          </a:stretch>
        </p:blipFill>
        <p:spPr>
          <a:xfrm>
            <a:off x="6174643" y="4548069"/>
            <a:ext cx="1649622" cy="4313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20" b="1">
                <a:solidFill>
                  <a:schemeClr val="accent5"/>
                </a:solidFill>
              </a:rPr>
              <a:t>Towards COP27: Interdisciplinarity for Net-Zero Transition</a:t>
            </a:r>
            <a:endParaRPr sz="2320" b="1">
              <a:solidFill>
                <a:schemeClr val="accent5"/>
              </a:solidFill>
            </a:endParaRPr>
          </a:p>
        </p:txBody>
      </p:sp>
      <p:sp>
        <p:nvSpPr>
          <p:cNvPr id="271" name="Google Shape;271;p34"/>
          <p:cNvSpPr txBox="1">
            <a:spLocks noGrp="1"/>
          </p:cNvSpPr>
          <p:nvPr>
            <p:ph type="body" idx="1"/>
          </p:nvPr>
        </p:nvSpPr>
        <p:spPr>
          <a:xfrm>
            <a:off x="311700" y="1152475"/>
            <a:ext cx="8520600" cy="3280500"/>
          </a:xfrm>
          <a:prstGeom prst="rect">
            <a:avLst/>
          </a:prstGeom>
        </p:spPr>
        <p:txBody>
          <a:bodyPr spcFirstLastPara="1" wrap="square" lIns="91425" tIns="91425" rIns="91425" bIns="91425" anchor="t" anchorCtr="0">
            <a:normAutofit/>
          </a:bodyPr>
          <a:lstStyle/>
          <a:p>
            <a:pPr marL="0" lvl="0" indent="0" algn="l" rtl="0">
              <a:lnSpc>
                <a:spcPct val="120000"/>
              </a:lnSpc>
              <a:spcBef>
                <a:spcPts val="600"/>
              </a:spcBef>
              <a:spcAft>
                <a:spcPts val="0"/>
              </a:spcAft>
              <a:buNone/>
            </a:pPr>
            <a:r>
              <a:rPr lang="en" sz="1200" dirty="0">
                <a:solidFill>
                  <a:schemeClr val="dk1"/>
                </a:solidFill>
              </a:rPr>
              <a:t>Following the commitments taken during COP26, </a:t>
            </a:r>
            <a:r>
              <a:rPr lang="en" sz="1200" dirty="0" smtClean="0">
                <a:solidFill>
                  <a:schemeClr val="dk1"/>
                </a:solidFill>
              </a:rPr>
              <a:t>we </a:t>
            </a:r>
            <a:r>
              <a:rPr lang="en" sz="1200" dirty="0" smtClean="0">
                <a:solidFill>
                  <a:schemeClr val="dk1"/>
                </a:solidFill>
              </a:rPr>
              <a:t>plan </a:t>
            </a:r>
            <a:r>
              <a:rPr lang="en" sz="1200" dirty="0">
                <a:solidFill>
                  <a:schemeClr val="dk1"/>
                </a:solidFill>
              </a:rPr>
              <a:t>to contribute to COP27, Sharm El-Sheikh, Egypt, 7-18 November 2022).</a:t>
            </a:r>
            <a:endParaRPr sz="1200" dirty="0">
              <a:solidFill>
                <a:schemeClr val="dk1"/>
              </a:solidFill>
            </a:endParaRPr>
          </a:p>
          <a:p>
            <a:pPr marL="0" lvl="0" indent="0" algn="l" rtl="0">
              <a:lnSpc>
                <a:spcPct val="120000"/>
              </a:lnSpc>
              <a:spcBef>
                <a:spcPts val="600"/>
              </a:spcBef>
              <a:spcAft>
                <a:spcPts val="0"/>
              </a:spcAft>
              <a:buNone/>
            </a:pPr>
            <a:endParaRPr sz="1200" dirty="0">
              <a:solidFill>
                <a:schemeClr val="dk1"/>
              </a:solidFill>
            </a:endParaRPr>
          </a:p>
          <a:p>
            <a:pPr marL="0" lvl="0" indent="0" algn="l" rtl="0">
              <a:lnSpc>
                <a:spcPct val="120000"/>
              </a:lnSpc>
              <a:spcBef>
                <a:spcPts val="600"/>
              </a:spcBef>
              <a:spcAft>
                <a:spcPts val="0"/>
              </a:spcAft>
              <a:buNone/>
            </a:pPr>
            <a:r>
              <a:rPr lang="en" sz="1200" dirty="0">
                <a:solidFill>
                  <a:schemeClr val="dk1"/>
                </a:solidFill>
              </a:rPr>
              <a:t>The joint event could have the following goals (possibly under the first theme ´Adaptation and resilience´ and linked to tier 1):</a:t>
            </a:r>
            <a:endParaRPr sz="1200" dirty="0">
              <a:solidFill>
                <a:schemeClr val="dk1"/>
              </a:solidFill>
            </a:endParaRPr>
          </a:p>
          <a:p>
            <a:pPr marL="457200" lvl="0" indent="-298450" algn="l" rtl="0">
              <a:lnSpc>
                <a:spcPct val="120000"/>
              </a:lnSpc>
              <a:spcBef>
                <a:spcPts val="600"/>
              </a:spcBef>
              <a:spcAft>
                <a:spcPts val="0"/>
              </a:spcAft>
              <a:buClr>
                <a:schemeClr val="dk1"/>
              </a:buClr>
              <a:buSzPts val="1100"/>
              <a:buChar char="●"/>
            </a:pPr>
            <a:r>
              <a:rPr lang="en" sz="1200" dirty="0">
                <a:solidFill>
                  <a:schemeClr val="dk1"/>
                </a:solidFill>
              </a:rPr>
              <a:t>Report on the progress in achieving the Call to Action;</a:t>
            </a:r>
            <a:endParaRPr sz="1200" dirty="0">
              <a:solidFill>
                <a:schemeClr val="dk1"/>
              </a:solidFill>
            </a:endParaRPr>
          </a:p>
          <a:p>
            <a:pPr marL="457200" lvl="0" indent="-298450" algn="l" rtl="0">
              <a:lnSpc>
                <a:spcPct val="120000"/>
              </a:lnSpc>
              <a:spcBef>
                <a:spcPts val="0"/>
              </a:spcBef>
              <a:spcAft>
                <a:spcPts val="0"/>
              </a:spcAft>
              <a:buClr>
                <a:schemeClr val="dk1"/>
              </a:buClr>
              <a:buSzPts val="1100"/>
              <a:buChar char="●"/>
            </a:pPr>
            <a:r>
              <a:rPr lang="en" sz="1200" dirty="0">
                <a:solidFill>
                  <a:schemeClr val="dk1"/>
                </a:solidFill>
              </a:rPr>
              <a:t>Engage together research funders and performers, and universities/higher education institutes; </a:t>
            </a:r>
            <a:endParaRPr sz="1200" dirty="0">
              <a:solidFill>
                <a:schemeClr val="dk1"/>
              </a:solidFill>
            </a:endParaRPr>
          </a:p>
          <a:p>
            <a:pPr marL="457200" lvl="0" indent="-298450" algn="l" rtl="0">
              <a:lnSpc>
                <a:spcPct val="120000"/>
              </a:lnSpc>
              <a:spcBef>
                <a:spcPts val="0"/>
              </a:spcBef>
              <a:spcAft>
                <a:spcPts val="0"/>
              </a:spcAft>
              <a:buClr>
                <a:schemeClr val="dk1"/>
              </a:buClr>
              <a:buSzPts val="1100"/>
              <a:buChar char="●"/>
            </a:pPr>
            <a:r>
              <a:rPr lang="en" sz="1200" dirty="0">
                <a:solidFill>
                  <a:schemeClr val="dk1"/>
                </a:solidFill>
              </a:rPr>
              <a:t>Academia/industry/society collaboration.</a:t>
            </a:r>
            <a:endParaRPr sz="1200" dirty="0">
              <a:solidFill>
                <a:schemeClr val="dk1"/>
              </a:solidFill>
            </a:endParaRPr>
          </a:p>
          <a:p>
            <a:pPr marL="0" lvl="0" indent="0" algn="l" rtl="0">
              <a:lnSpc>
                <a:spcPct val="120000"/>
              </a:lnSpc>
              <a:spcBef>
                <a:spcPts val="600"/>
              </a:spcBef>
              <a:spcAft>
                <a:spcPts val="0"/>
              </a:spcAft>
              <a:buNone/>
            </a:pPr>
            <a:endParaRPr sz="1200" dirty="0">
              <a:solidFill>
                <a:schemeClr val="dk1"/>
              </a:solidFill>
            </a:endParaRPr>
          </a:p>
          <a:p>
            <a:pPr marL="0" lvl="0" indent="0" algn="l" rtl="0">
              <a:lnSpc>
                <a:spcPct val="120000"/>
              </a:lnSpc>
              <a:spcBef>
                <a:spcPts val="600"/>
              </a:spcBef>
              <a:spcAft>
                <a:spcPts val="0"/>
              </a:spcAft>
              <a:buNone/>
            </a:pPr>
            <a:r>
              <a:rPr lang="en" sz="1200" b="1" dirty="0">
                <a:solidFill>
                  <a:schemeClr val="dk1"/>
                </a:solidFill>
              </a:rPr>
              <a:t>Proposed theme: </a:t>
            </a:r>
            <a:r>
              <a:rPr lang="en" sz="1200" dirty="0">
                <a:solidFill>
                  <a:schemeClr val="dk1"/>
                </a:solidFill>
              </a:rPr>
              <a:t>interdisciplinarity for the Net-Zero Transition</a:t>
            </a:r>
            <a:endParaRPr sz="1200" dirty="0">
              <a:solidFill>
                <a:schemeClr val="dk1"/>
              </a:solidFill>
            </a:endParaRPr>
          </a:p>
          <a:p>
            <a:pPr marL="0" lvl="0" indent="0" algn="l" rtl="0">
              <a:lnSpc>
                <a:spcPct val="120000"/>
              </a:lnSpc>
              <a:spcBef>
                <a:spcPts val="600"/>
              </a:spcBef>
              <a:spcAft>
                <a:spcPts val="0"/>
              </a:spcAft>
              <a:buNone/>
            </a:pPr>
            <a:r>
              <a:rPr lang="en" sz="1200" dirty="0">
                <a:solidFill>
                  <a:schemeClr val="dk1"/>
                </a:solidFill>
              </a:rPr>
              <a:t>Preliminary, ongoing talks with other </a:t>
            </a:r>
            <a:r>
              <a:rPr lang="en" sz="1200" dirty="0" smtClean="0">
                <a:solidFill>
                  <a:schemeClr val="dk1"/>
                </a:solidFill>
              </a:rPr>
              <a:t>networks to </a:t>
            </a:r>
            <a:r>
              <a:rPr lang="en" sz="1200" dirty="0">
                <a:solidFill>
                  <a:schemeClr val="dk1"/>
                </a:solidFill>
              </a:rPr>
              <a:t>join the Call to Action</a:t>
            </a:r>
            <a:endParaRPr sz="1200" dirty="0">
              <a:solidFill>
                <a:schemeClr val="dk1"/>
              </a:solidFill>
            </a:endParaRPr>
          </a:p>
          <a:p>
            <a:pPr marL="0" lvl="0" indent="0" algn="l" rtl="0">
              <a:lnSpc>
                <a:spcPct val="120000"/>
              </a:lnSpc>
              <a:spcBef>
                <a:spcPts val="600"/>
              </a:spcBef>
              <a:spcAft>
                <a:spcPts val="600"/>
              </a:spcAft>
              <a:buNone/>
            </a:pPr>
            <a:endParaRPr sz="1100" dirty="0">
              <a:solidFill>
                <a:schemeClr val="dk1"/>
              </a:solidFill>
            </a:endParaRPr>
          </a:p>
        </p:txBody>
      </p:sp>
      <p:sp>
        <p:nvSpPr>
          <p:cNvPr id="272" name="Google Shape;272;p34"/>
          <p:cNvSpPr txBox="1">
            <a:spLocks noGrp="1"/>
          </p:cNvSpPr>
          <p:nvPr>
            <p:ph type="sldNum" idx="12"/>
          </p:nvPr>
        </p:nvSpPr>
        <p:spPr>
          <a:xfrm>
            <a:off x="79758" y="4703617"/>
            <a:ext cx="548700" cy="393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fld id="{00000000-1234-1234-1234-123412341234}" type="slidenum">
              <a:rPr lang="en"/>
              <a:t>9</a:t>
            </a:fld>
            <a:endParaRPr/>
          </a:p>
        </p:txBody>
      </p:sp>
      <p:pic>
        <p:nvPicPr>
          <p:cNvPr id="9" name="Google Shape;251;p32" descr="../../../8%20ADMINISTRATION/Information%20and%20Communication/Logos/CESAER%20Logo%202018/logo%20cesaer%20(low%20res)%5b2%5d.jpg"/>
          <p:cNvPicPr preferRelativeResize="0"/>
          <p:nvPr/>
        </p:nvPicPr>
        <p:blipFill>
          <a:blip r:embed="rId3">
            <a:alphaModFix/>
          </a:blip>
          <a:stretch>
            <a:fillRect/>
          </a:stretch>
        </p:blipFill>
        <p:spPr>
          <a:xfrm>
            <a:off x="311702" y="4548069"/>
            <a:ext cx="1202423" cy="400800"/>
          </a:xfrm>
          <a:prstGeom prst="rect">
            <a:avLst/>
          </a:prstGeom>
          <a:noFill/>
          <a:ln>
            <a:noFill/>
          </a:ln>
        </p:spPr>
      </p:pic>
      <p:pic>
        <p:nvPicPr>
          <p:cNvPr id="10" name="Google Shape;252;p32"/>
          <p:cNvPicPr preferRelativeResize="0"/>
          <p:nvPr/>
        </p:nvPicPr>
        <p:blipFill>
          <a:blip r:embed="rId4">
            <a:alphaModFix/>
          </a:blip>
          <a:stretch>
            <a:fillRect/>
          </a:stretch>
        </p:blipFill>
        <p:spPr>
          <a:xfrm>
            <a:off x="3393613" y="4402025"/>
            <a:ext cx="1202424" cy="676112"/>
          </a:xfrm>
          <a:prstGeom prst="rect">
            <a:avLst/>
          </a:prstGeom>
          <a:noFill/>
          <a:ln>
            <a:noFill/>
          </a:ln>
        </p:spPr>
      </p:pic>
      <p:pic>
        <p:nvPicPr>
          <p:cNvPr id="11" name="Google Shape;253;p32"/>
          <p:cNvPicPr preferRelativeResize="0"/>
          <p:nvPr/>
        </p:nvPicPr>
        <p:blipFill>
          <a:blip r:embed="rId5">
            <a:alphaModFix/>
          </a:blip>
          <a:stretch>
            <a:fillRect/>
          </a:stretch>
        </p:blipFill>
        <p:spPr>
          <a:xfrm>
            <a:off x="1734454" y="4548355"/>
            <a:ext cx="1297166" cy="400825"/>
          </a:xfrm>
          <a:prstGeom prst="rect">
            <a:avLst/>
          </a:prstGeom>
          <a:noFill/>
          <a:ln>
            <a:noFill/>
          </a:ln>
        </p:spPr>
      </p:pic>
      <p:pic>
        <p:nvPicPr>
          <p:cNvPr id="12" name="Google Shape;254;p32"/>
          <p:cNvPicPr preferRelativeResize="0"/>
          <p:nvPr/>
        </p:nvPicPr>
        <p:blipFill>
          <a:blip r:embed="rId6">
            <a:alphaModFix/>
          </a:blip>
          <a:stretch>
            <a:fillRect/>
          </a:stretch>
        </p:blipFill>
        <p:spPr>
          <a:xfrm>
            <a:off x="5024648" y="4469792"/>
            <a:ext cx="861375" cy="519700"/>
          </a:xfrm>
          <a:prstGeom prst="rect">
            <a:avLst/>
          </a:prstGeom>
          <a:noFill/>
          <a:ln>
            <a:noFill/>
          </a:ln>
        </p:spPr>
      </p:pic>
      <p:pic>
        <p:nvPicPr>
          <p:cNvPr id="13" name="Picture 12"/>
          <p:cNvPicPr>
            <a:picLocks noChangeAspect="1"/>
          </p:cNvPicPr>
          <p:nvPr/>
        </p:nvPicPr>
        <p:blipFill>
          <a:blip r:embed="rId7"/>
          <a:stretch>
            <a:fillRect/>
          </a:stretch>
        </p:blipFill>
        <p:spPr>
          <a:xfrm>
            <a:off x="8055955" y="4469792"/>
            <a:ext cx="738570" cy="557326"/>
          </a:xfrm>
          <a:prstGeom prst="rect">
            <a:avLst/>
          </a:prstGeom>
        </p:spPr>
      </p:pic>
      <p:pic>
        <p:nvPicPr>
          <p:cNvPr id="14" name="Picture 13"/>
          <p:cNvPicPr>
            <a:picLocks noChangeAspect="1"/>
          </p:cNvPicPr>
          <p:nvPr/>
        </p:nvPicPr>
        <p:blipFill>
          <a:blip r:embed="rId8"/>
          <a:stretch>
            <a:fillRect/>
          </a:stretch>
        </p:blipFill>
        <p:spPr>
          <a:xfrm>
            <a:off x="6174643" y="4548069"/>
            <a:ext cx="1649622" cy="431323"/>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D080C6B6C3764DBDBE63D9759BD350" ma:contentTypeVersion="16" ma:contentTypeDescription="Create a new document." ma:contentTypeScope="" ma:versionID="ec1b0290bfd01d0dd8ceafac2438fc3c">
  <xsd:schema xmlns:xsd="http://www.w3.org/2001/XMLSchema" xmlns:xs="http://www.w3.org/2001/XMLSchema" xmlns:p="http://schemas.microsoft.com/office/2006/metadata/properties" xmlns:ns2="79f31281-6e73-4091-abea-bf15e50d3b70" xmlns:ns3="df50260a-9d61-4048-9e2b-bb2690a3013a" targetNamespace="http://schemas.microsoft.com/office/2006/metadata/properties" ma:root="true" ma:fieldsID="03894c6f47d21b07df400f3f562d8a4a" ns2:_="" ns3:_="">
    <xsd:import namespace="79f31281-6e73-4091-abea-bf15e50d3b70"/>
    <xsd:import namespace="df50260a-9d61-4048-9e2b-bb2690a301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31281-6e73-4091-abea-bf15e50d3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fd2600-4238-4185-8a87-9d2cbd41b6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50260a-9d61-4048-9e2b-bb2690a301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643c7d1-89a1-4324-a9a9-bf97f43523bc}" ma:internalName="TaxCatchAll" ma:showField="CatchAllData" ma:web="df50260a-9d61-4048-9e2b-bb2690a301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f31281-6e73-4091-abea-bf15e50d3b70">
      <Terms xmlns="http://schemas.microsoft.com/office/infopath/2007/PartnerControls"/>
    </lcf76f155ced4ddcb4097134ff3c332f>
    <TaxCatchAll xmlns="df50260a-9d61-4048-9e2b-bb2690a301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BD19C6-03EC-4FBD-B4D5-CF47597155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31281-6e73-4091-abea-bf15e50d3b70"/>
    <ds:schemaRef ds:uri="df50260a-9d61-4048-9e2b-bb2690a301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B39FF5-C82A-4C70-8242-6B0CBD8C87D0}">
  <ds:schemaRefs>
    <ds:schemaRef ds:uri="df50260a-9d61-4048-9e2b-bb2690a3013a"/>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elements/1.1/"/>
    <ds:schemaRef ds:uri="79f31281-6e73-4091-abea-bf15e50d3b70"/>
    <ds:schemaRef ds:uri="http://www.w3.org/XML/1998/namespace"/>
    <ds:schemaRef ds:uri="http://purl.org/dc/terms/"/>
  </ds:schemaRefs>
</ds:datastoreItem>
</file>

<file path=customXml/itemProps3.xml><?xml version="1.0" encoding="utf-8"?>
<ds:datastoreItem xmlns:ds="http://schemas.openxmlformats.org/officeDocument/2006/customXml" ds:itemID="{FA4BD875-606D-4D59-8367-C45F81DDD0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TotalTime>
  <Words>869</Words>
  <Application>Microsoft Office PowerPoint</Application>
  <PresentationFormat>On-screen Show (16:9)</PresentationFormat>
  <Paragraphs>70</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 Light</vt:lpstr>
      <vt:lpstr>Science for Net-Zero Transition</vt:lpstr>
      <vt:lpstr>Climate Challenge</vt:lpstr>
      <vt:lpstr>Symposium ‘Science for Net-Zero Transition’</vt:lpstr>
      <vt:lpstr>Call to Action to Research Organisations for the Net-Zero Transition (1/3)</vt:lpstr>
      <vt:lpstr>Call to Action to Research Organisations for the Net-Zero Transition (2/3)</vt:lpstr>
      <vt:lpstr>Call to Action to Research Organisations for the Net-Zero Transition (3/3)</vt:lpstr>
      <vt:lpstr>Call to Action to Research Organisations for the Net-Zero Transition</vt:lpstr>
      <vt:lpstr>Follow-ups</vt:lpstr>
      <vt:lpstr>Towards COP27: Interdisciplinarity for Net-Zero Transition</vt:lpstr>
      <vt:lpstr>Panel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Sci4Net0 partnership</dc:title>
  <dc:creator>Tim Bedford</dc:creator>
  <cp:lastModifiedBy>Tim Bedford</cp:lastModifiedBy>
  <cp:revision>11</cp:revision>
  <dcterms:modified xsi:type="dcterms:W3CDTF">2022-07-14T20:17:23Z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0x010100E2D080C6B6C3764DBDBE63D9759BD350</vt:lpwstr>
  </property>
  <property fmtid="{D5CDD505-2E9C-101B-9397-08002B2CF9AE}" pid="3" name="MediaServiceImageTags">
    <vt:lpwstr/>
  </property>
</Properties>
</file>