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4"/>
  </p:sldMasterIdLst>
  <p:notesMasterIdLst>
    <p:notesMasterId r:id="rId19"/>
  </p:notesMasterIdLst>
  <p:sldIdLst>
    <p:sldId id="256" r:id="rId5"/>
    <p:sldId id="281" r:id="rId6"/>
    <p:sldId id="294" r:id="rId7"/>
    <p:sldId id="290" r:id="rId8"/>
    <p:sldId id="291" r:id="rId9"/>
    <p:sldId id="293" r:id="rId10"/>
    <p:sldId id="295" r:id="rId11"/>
    <p:sldId id="296" r:id="rId12"/>
    <p:sldId id="297" r:id="rId13"/>
    <p:sldId id="298" r:id="rId14"/>
    <p:sldId id="299" r:id="rId15"/>
    <p:sldId id="301" r:id="rId16"/>
    <p:sldId id="302" r:id="rId17"/>
    <p:sldId id="304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94A2"/>
    <a:srgbClr val="595959"/>
    <a:srgbClr val="009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E02C8E-2BA3-4A7F-9CA8-F0FE46698C30}" v="71" dt="2023-04-18T14:38:05.215"/>
    <p1510:client id="{C13184D2-3515-4D53-A104-D88864D07D46}" v="23" dt="2023-04-18T14:32:50.069"/>
    <p1510:client id="{CD05D2FB-D193-99DD-8C00-36D94022EA3B}" v="2" dt="2023-04-18T14:31:07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Dotti" userId="d212c5c1-8ffd-4f65-ac74-1ac6abcfee37" providerId="ADAL" clId="{C13184D2-3515-4D53-A104-D88864D07D46}"/>
    <pc:docChg chg="custSel modSld">
      <pc:chgData name="Nicola Dotti" userId="d212c5c1-8ffd-4f65-ac74-1ac6abcfee37" providerId="ADAL" clId="{C13184D2-3515-4D53-A104-D88864D07D46}" dt="2023-04-18T14:32:50.069" v="106" actId="6549"/>
      <pc:docMkLst>
        <pc:docMk/>
      </pc:docMkLst>
      <pc:sldChg chg="modSp mod">
        <pc:chgData name="Nicola Dotti" userId="d212c5c1-8ffd-4f65-ac74-1ac6abcfee37" providerId="ADAL" clId="{C13184D2-3515-4D53-A104-D88864D07D46}" dt="2023-04-18T14:24:22.970" v="2" actId="207"/>
        <pc:sldMkLst>
          <pc:docMk/>
          <pc:sldMk cId="2546645534" sldId="290"/>
        </pc:sldMkLst>
        <pc:spChg chg="mod">
          <ac:chgData name="Nicola Dotti" userId="d212c5c1-8ffd-4f65-ac74-1ac6abcfee37" providerId="ADAL" clId="{C13184D2-3515-4D53-A104-D88864D07D46}" dt="2023-04-18T14:24:22.970" v="2" actId="207"/>
          <ac:spMkLst>
            <pc:docMk/>
            <pc:sldMk cId="2546645534" sldId="290"/>
            <ac:spMk id="3" creationId="{3EF62168-8126-839F-A31C-4C0ECC4D6B98}"/>
          </ac:spMkLst>
        </pc:spChg>
      </pc:sldChg>
      <pc:sldChg chg="addSp modSp mod modNotesTx">
        <pc:chgData name="Nicola Dotti" userId="d212c5c1-8ffd-4f65-ac74-1ac6abcfee37" providerId="ADAL" clId="{C13184D2-3515-4D53-A104-D88864D07D46}" dt="2023-04-18T14:32:50.069" v="106" actId="6549"/>
        <pc:sldMkLst>
          <pc:docMk/>
          <pc:sldMk cId="2416348487" sldId="291"/>
        </pc:sldMkLst>
        <pc:spChg chg="mod">
          <ac:chgData name="Nicola Dotti" userId="d212c5c1-8ffd-4f65-ac74-1ac6abcfee37" providerId="ADAL" clId="{C13184D2-3515-4D53-A104-D88864D07D46}" dt="2023-04-18T14:32:50.069" v="106" actId="6549"/>
          <ac:spMkLst>
            <pc:docMk/>
            <pc:sldMk cId="2416348487" sldId="291"/>
            <ac:spMk id="3" creationId="{3EF62168-8126-839F-A31C-4C0ECC4D6B98}"/>
          </ac:spMkLst>
        </pc:spChg>
        <pc:spChg chg="add mod">
          <ac:chgData name="Nicola Dotti" userId="d212c5c1-8ffd-4f65-ac74-1ac6abcfee37" providerId="ADAL" clId="{C13184D2-3515-4D53-A104-D88864D07D46}" dt="2023-04-18T14:28:26.059" v="90" actId="27636"/>
          <ac:spMkLst>
            <pc:docMk/>
            <pc:sldMk cId="2416348487" sldId="291"/>
            <ac:spMk id="4" creationId="{24C54E1D-E897-53E0-418A-6165661C89AF}"/>
          </ac:spMkLst>
        </pc:spChg>
      </pc:sldChg>
      <pc:sldChg chg="delSp mod">
        <pc:chgData name="Nicola Dotti" userId="d212c5c1-8ffd-4f65-ac74-1ac6abcfee37" providerId="ADAL" clId="{C13184D2-3515-4D53-A104-D88864D07D46}" dt="2023-04-18T14:29:23.138" v="91" actId="478"/>
        <pc:sldMkLst>
          <pc:docMk/>
          <pc:sldMk cId="3651860247" sldId="296"/>
        </pc:sldMkLst>
        <pc:spChg chg="del">
          <ac:chgData name="Nicola Dotti" userId="d212c5c1-8ffd-4f65-ac74-1ac6abcfee37" providerId="ADAL" clId="{C13184D2-3515-4D53-A104-D88864D07D46}" dt="2023-04-18T14:29:23.138" v="91" actId="478"/>
          <ac:spMkLst>
            <pc:docMk/>
            <pc:sldMk cId="3651860247" sldId="296"/>
            <ac:spMk id="8" creationId="{0C07C2F3-A286-893C-7830-B8A26260A1AE}"/>
          </ac:spMkLst>
        </pc:spChg>
      </pc:sldChg>
      <pc:sldChg chg="delSp mod">
        <pc:chgData name="Nicola Dotti" userId="d212c5c1-8ffd-4f65-ac74-1ac6abcfee37" providerId="ADAL" clId="{C13184D2-3515-4D53-A104-D88864D07D46}" dt="2023-04-18T14:29:27.321" v="92" actId="478"/>
        <pc:sldMkLst>
          <pc:docMk/>
          <pc:sldMk cId="1936840636" sldId="297"/>
        </pc:sldMkLst>
        <pc:spChg chg="del">
          <ac:chgData name="Nicola Dotti" userId="d212c5c1-8ffd-4f65-ac74-1ac6abcfee37" providerId="ADAL" clId="{C13184D2-3515-4D53-A104-D88864D07D46}" dt="2023-04-18T14:29:27.321" v="92" actId="478"/>
          <ac:spMkLst>
            <pc:docMk/>
            <pc:sldMk cId="1936840636" sldId="297"/>
            <ac:spMk id="7" creationId="{D05549FC-7CA9-76A2-03FF-5FFE05AD7A37}"/>
          </ac:spMkLst>
        </pc:spChg>
      </pc:sldChg>
      <pc:sldChg chg="delSp modSp mod">
        <pc:chgData name="Nicola Dotti" userId="d212c5c1-8ffd-4f65-ac74-1ac6abcfee37" providerId="ADAL" clId="{C13184D2-3515-4D53-A104-D88864D07D46}" dt="2023-04-18T14:29:41.229" v="94" actId="20577"/>
        <pc:sldMkLst>
          <pc:docMk/>
          <pc:sldMk cId="1502463388" sldId="299"/>
        </pc:sldMkLst>
        <pc:spChg chg="mod">
          <ac:chgData name="Nicola Dotti" userId="d212c5c1-8ffd-4f65-ac74-1ac6abcfee37" providerId="ADAL" clId="{C13184D2-3515-4D53-A104-D88864D07D46}" dt="2023-04-18T14:29:41.229" v="94" actId="20577"/>
          <ac:spMkLst>
            <pc:docMk/>
            <pc:sldMk cId="1502463388" sldId="299"/>
            <ac:spMk id="2" creationId="{FA9754ED-CC70-B695-B363-3A1E0D06D4D2}"/>
          </ac:spMkLst>
        </pc:spChg>
        <pc:spChg chg="del">
          <ac:chgData name="Nicola Dotti" userId="d212c5c1-8ffd-4f65-ac74-1ac6abcfee37" providerId="ADAL" clId="{C13184D2-3515-4D53-A104-D88864D07D46}" dt="2023-04-18T14:29:33.448" v="93" actId="478"/>
          <ac:spMkLst>
            <pc:docMk/>
            <pc:sldMk cId="1502463388" sldId="299"/>
            <ac:spMk id="7" creationId="{D05549FC-7CA9-76A2-03FF-5FFE05AD7A37}"/>
          </ac:spMkLst>
        </pc:spChg>
      </pc:sldChg>
    </pc:docChg>
  </pc:docChgLst>
  <pc:docChgLst>
    <pc:chgData name="Valentina Garoia" userId="7cfa6885-4fc0-4437-8923-a0bcd1c8acbe" providerId="ADAL" clId="{B9E02C8E-2BA3-4A7F-9CA8-F0FE46698C30}"/>
    <pc:docChg chg="undo custSel modSld">
      <pc:chgData name="Valentina Garoia" userId="7cfa6885-4fc0-4437-8923-a0bcd1c8acbe" providerId="ADAL" clId="{B9E02C8E-2BA3-4A7F-9CA8-F0FE46698C30}" dt="2023-04-18T14:38:05.215" v="70" actId="27636"/>
      <pc:docMkLst>
        <pc:docMk/>
      </pc:docMkLst>
      <pc:sldChg chg="addSp modSp mod">
        <pc:chgData name="Valentina Garoia" userId="7cfa6885-4fc0-4437-8923-a0bcd1c8acbe" providerId="ADAL" clId="{B9E02C8E-2BA3-4A7F-9CA8-F0FE46698C30}" dt="2023-04-18T14:37:26.008" v="64" actId="1076"/>
        <pc:sldMkLst>
          <pc:docMk/>
          <pc:sldMk cId="2416348487" sldId="291"/>
        </pc:sldMkLst>
        <pc:spChg chg="mod">
          <ac:chgData name="Valentina Garoia" userId="7cfa6885-4fc0-4437-8923-a0bcd1c8acbe" providerId="ADAL" clId="{B9E02C8E-2BA3-4A7F-9CA8-F0FE46698C30}" dt="2023-04-18T14:35:10.108" v="45" actId="6549"/>
          <ac:spMkLst>
            <pc:docMk/>
            <pc:sldMk cId="2416348487" sldId="291"/>
            <ac:spMk id="3" creationId="{3EF62168-8126-839F-A31C-4C0ECC4D6B98}"/>
          </ac:spMkLst>
        </pc:spChg>
        <pc:spChg chg="mod">
          <ac:chgData name="Valentina Garoia" userId="7cfa6885-4fc0-4437-8923-a0bcd1c8acbe" providerId="ADAL" clId="{B9E02C8E-2BA3-4A7F-9CA8-F0FE46698C30}" dt="2023-04-18T14:37:26.008" v="64" actId="1076"/>
          <ac:spMkLst>
            <pc:docMk/>
            <pc:sldMk cId="2416348487" sldId="291"/>
            <ac:spMk id="4" creationId="{24C54E1D-E897-53E0-418A-6165661C89AF}"/>
          </ac:spMkLst>
        </pc:spChg>
        <pc:picChg chg="add mod">
          <ac:chgData name="Valentina Garoia" userId="7cfa6885-4fc0-4437-8923-a0bcd1c8acbe" providerId="ADAL" clId="{B9E02C8E-2BA3-4A7F-9CA8-F0FE46698C30}" dt="2023-04-18T14:34:24.174" v="34" actId="207"/>
          <ac:picMkLst>
            <pc:docMk/>
            <pc:sldMk cId="2416348487" sldId="291"/>
            <ac:picMk id="6" creationId="{09627EE3-AEDB-23FA-CD07-8376A1E8E9BE}"/>
          </ac:picMkLst>
        </pc:picChg>
        <pc:picChg chg="add mod">
          <ac:chgData name="Valentina Garoia" userId="7cfa6885-4fc0-4437-8923-a0bcd1c8acbe" providerId="ADAL" clId="{B9E02C8E-2BA3-4A7F-9CA8-F0FE46698C30}" dt="2023-04-18T14:34:41.330" v="39" actId="1076"/>
          <ac:picMkLst>
            <pc:docMk/>
            <pc:sldMk cId="2416348487" sldId="291"/>
            <ac:picMk id="7" creationId="{0C07EE69-8FDA-85C7-6ED5-CF5BF1FA876B}"/>
          </ac:picMkLst>
        </pc:picChg>
      </pc:sldChg>
      <pc:sldChg chg="modSp mod">
        <pc:chgData name="Valentina Garoia" userId="7cfa6885-4fc0-4437-8923-a0bcd1c8acbe" providerId="ADAL" clId="{B9E02C8E-2BA3-4A7F-9CA8-F0FE46698C30}" dt="2023-04-18T14:36:13.722" v="54" actId="2711"/>
        <pc:sldMkLst>
          <pc:docMk/>
          <pc:sldMk cId="1374335458" sldId="295"/>
        </pc:sldMkLst>
        <pc:spChg chg="mod">
          <ac:chgData name="Valentina Garoia" userId="7cfa6885-4fc0-4437-8923-a0bcd1c8acbe" providerId="ADAL" clId="{B9E02C8E-2BA3-4A7F-9CA8-F0FE46698C30}" dt="2023-04-18T14:36:13.722" v="54" actId="2711"/>
          <ac:spMkLst>
            <pc:docMk/>
            <pc:sldMk cId="1374335458" sldId="295"/>
            <ac:spMk id="5" creationId="{0BFA416E-ABCC-81B3-186C-F68D2124677E}"/>
          </ac:spMkLst>
        </pc:spChg>
      </pc:sldChg>
      <pc:sldChg chg="modSp mod">
        <pc:chgData name="Valentina Garoia" userId="7cfa6885-4fc0-4437-8923-a0bcd1c8acbe" providerId="ADAL" clId="{B9E02C8E-2BA3-4A7F-9CA8-F0FE46698C30}" dt="2023-04-18T14:37:40.588" v="67" actId="1076"/>
        <pc:sldMkLst>
          <pc:docMk/>
          <pc:sldMk cId="3651860247" sldId="296"/>
        </pc:sldMkLst>
        <pc:spChg chg="mod">
          <ac:chgData name="Valentina Garoia" userId="7cfa6885-4fc0-4437-8923-a0bcd1c8acbe" providerId="ADAL" clId="{B9E02C8E-2BA3-4A7F-9CA8-F0FE46698C30}" dt="2023-04-18T14:37:40.588" v="67" actId="1076"/>
          <ac:spMkLst>
            <pc:docMk/>
            <pc:sldMk cId="3651860247" sldId="296"/>
            <ac:spMk id="4" creationId="{FB857564-2605-FBB8-63BE-704A5DFA37FB}"/>
          </ac:spMkLst>
        </pc:spChg>
      </pc:sldChg>
      <pc:sldChg chg="modSp mod">
        <pc:chgData name="Valentina Garoia" userId="7cfa6885-4fc0-4437-8923-a0bcd1c8acbe" providerId="ADAL" clId="{B9E02C8E-2BA3-4A7F-9CA8-F0FE46698C30}" dt="2023-04-18T14:36:40.689" v="57" actId="2711"/>
        <pc:sldMkLst>
          <pc:docMk/>
          <pc:sldMk cId="1936840636" sldId="297"/>
        </pc:sldMkLst>
        <pc:spChg chg="mod">
          <ac:chgData name="Valentina Garoia" userId="7cfa6885-4fc0-4437-8923-a0bcd1c8acbe" providerId="ADAL" clId="{B9E02C8E-2BA3-4A7F-9CA8-F0FE46698C30}" dt="2023-04-18T14:36:40.689" v="57" actId="2711"/>
          <ac:spMkLst>
            <pc:docMk/>
            <pc:sldMk cId="1936840636" sldId="297"/>
            <ac:spMk id="5" creationId="{0BFA416E-ABCC-81B3-186C-F68D2124677E}"/>
          </ac:spMkLst>
        </pc:spChg>
      </pc:sldChg>
      <pc:sldChg chg="modSp mod">
        <pc:chgData name="Valentina Garoia" userId="7cfa6885-4fc0-4437-8923-a0bcd1c8acbe" providerId="ADAL" clId="{B9E02C8E-2BA3-4A7F-9CA8-F0FE46698C30}" dt="2023-04-18T14:38:05.215" v="70" actId="27636"/>
        <pc:sldMkLst>
          <pc:docMk/>
          <pc:sldMk cId="4199183697" sldId="298"/>
        </pc:sldMkLst>
        <pc:spChg chg="mod">
          <ac:chgData name="Valentina Garoia" userId="7cfa6885-4fc0-4437-8923-a0bcd1c8acbe" providerId="ADAL" clId="{B9E02C8E-2BA3-4A7F-9CA8-F0FE46698C30}" dt="2023-04-18T14:38:05.215" v="70" actId="27636"/>
          <ac:spMkLst>
            <pc:docMk/>
            <pc:sldMk cId="4199183697" sldId="298"/>
            <ac:spMk id="7" creationId="{D05549FC-7CA9-76A2-03FF-5FFE05AD7A37}"/>
          </ac:spMkLst>
        </pc:spChg>
      </pc:sldChg>
      <pc:sldChg chg="modSp mod">
        <pc:chgData name="Valentina Garoia" userId="7cfa6885-4fc0-4437-8923-a0bcd1c8acbe" providerId="ADAL" clId="{B9E02C8E-2BA3-4A7F-9CA8-F0FE46698C30}" dt="2023-04-18T14:36:57.146" v="61" actId="27636"/>
        <pc:sldMkLst>
          <pc:docMk/>
          <pc:sldMk cId="1502463388" sldId="299"/>
        </pc:sldMkLst>
        <pc:spChg chg="mod">
          <ac:chgData name="Valentina Garoia" userId="7cfa6885-4fc0-4437-8923-a0bcd1c8acbe" providerId="ADAL" clId="{B9E02C8E-2BA3-4A7F-9CA8-F0FE46698C30}" dt="2023-04-18T14:36:57.146" v="61" actId="27636"/>
          <ac:spMkLst>
            <pc:docMk/>
            <pc:sldMk cId="1502463388" sldId="299"/>
            <ac:spMk id="5" creationId="{0BFA416E-ABCC-81B3-186C-F68D2124677E}"/>
          </ac:spMkLst>
        </pc:spChg>
      </pc:sldChg>
      <pc:sldChg chg="modSp mod">
        <pc:chgData name="Valentina Garoia" userId="7cfa6885-4fc0-4437-8923-a0bcd1c8acbe" providerId="ADAL" clId="{B9E02C8E-2BA3-4A7F-9CA8-F0FE46698C30}" dt="2023-04-18T14:37:06.451" v="63" actId="2711"/>
        <pc:sldMkLst>
          <pc:docMk/>
          <pc:sldMk cId="927784294" sldId="302"/>
        </pc:sldMkLst>
        <pc:spChg chg="mod">
          <ac:chgData name="Valentina Garoia" userId="7cfa6885-4fc0-4437-8923-a0bcd1c8acbe" providerId="ADAL" clId="{B9E02C8E-2BA3-4A7F-9CA8-F0FE46698C30}" dt="2023-04-18T14:37:06.451" v="63" actId="2711"/>
          <ac:spMkLst>
            <pc:docMk/>
            <pc:sldMk cId="927784294" sldId="302"/>
            <ac:spMk id="5" creationId="{0BFA416E-ABCC-81B3-186C-F68D2124677E}"/>
          </ac:spMkLst>
        </pc:spChg>
      </pc:sldChg>
    </pc:docChg>
  </pc:docChgLst>
  <pc:docChgLst>
    <pc:chgData name="Valentina Garoia" userId="S::valentina.garoia@scienceeurope.org::7cfa6885-4fc0-4437-8923-a0bcd1c8acbe" providerId="AD" clId="Web-{CD05D2FB-D193-99DD-8C00-36D94022EA3B}"/>
    <pc:docChg chg="modSld">
      <pc:chgData name="Valentina Garoia" userId="S::valentina.garoia@scienceeurope.org::7cfa6885-4fc0-4437-8923-a0bcd1c8acbe" providerId="AD" clId="Web-{CD05D2FB-D193-99DD-8C00-36D94022EA3B}" dt="2023-04-18T14:31:07.746" v="1" actId="20577"/>
      <pc:docMkLst>
        <pc:docMk/>
      </pc:docMkLst>
      <pc:sldChg chg="modSp">
        <pc:chgData name="Valentina Garoia" userId="S::valentina.garoia@scienceeurope.org::7cfa6885-4fc0-4437-8923-a0bcd1c8acbe" providerId="AD" clId="Web-{CD05D2FB-D193-99DD-8C00-36D94022EA3B}" dt="2023-04-18T14:31:07.746" v="1" actId="20577"/>
        <pc:sldMkLst>
          <pc:docMk/>
          <pc:sldMk cId="2416348487" sldId="291"/>
        </pc:sldMkLst>
        <pc:spChg chg="mod">
          <ac:chgData name="Valentina Garoia" userId="S::valentina.garoia@scienceeurope.org::7cfa6885-4fc0-4437-8923-a0bcd1c8acbe" providerId="AD" clId="Web-{CD05D2FB-D193-99DD-8C00-36D94022EA3B}" dt="2023-04-18T14:31:07.746" v="1" actId="20577"/>
          <ac:spMkLst>
            <pc:docMk/>
            <pc:sldMk cId="2416348487" sldId="291"/>
            <ac:spMk id="3" creationId="{3EF62168-8126-839F-A31C-4C0ECC4D6B9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775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sz="1200"/>
          </a:p>
        </p:txBody>
      </p:sp>
    </p:spTree>
    <p:extLst>
      <p:ext uri="{BB962C8B-B14F-4D97-AF65-F5344CB8AC3E}">
        <p14:creationId xmlns:p14="http://schemas.microsoft.com/office/powerpoint/2010/main" val="1225384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1777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0644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697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EEA00-1CEE-D2E4-B817-B19DAA577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1D888-D0EC-F2C6-3A71-0C8DC1F25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07ECA-9CA9-B6F3-E591-F41C473B4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9498-98B4-4BBD-8815-34DA61EE0CAD}" type="datetimeFigureOut">
              <a:rPr lang="en-BE" smtClean="0"/>
              <a:t>04/18/2023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36436-9FE0-342F-F51A-66B03F10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68694-E09A-B1CE-FEC8-46C9D8178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8AA9-C01A-479B-928C-4A72267CEDFE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739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9758" y="470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 sz="1000">
                <a:solidFill>
                  <a:schemeClr val="dk2"/>
                </a:solidFill>
              </a:defRPr>
            </a:lvl1pPr>
            <a:lvl2pPr lvl="1">
              <a:buNone/>
              <a:defRPr sz="1000">
                <a:solidFill>
                  <a:schemeClr val="dk2"/>
                </a:solidFill>
              </a:defRPr>
            </a:lvl2pPr>
            <a:lvl3pPr lvl="2">
              <a:buNone/>
              <a:defRPr sz="1000">
                <a:solidFill>
                  <a:schemeClr val="dk2"/>
                </a:solidFill>
              </a:defRPr>
            </a:lvl3pPr>
            <a:lvl4pPr lvl="3">
              <a:buNone/>
              <a:defRPr sz="1000">
                <a:solidFill>
                  <a:schemeClr val="dk2"/>
                </a:solidFill>
              </a:defRPr>
            </a:lvl4pPr>
            <a:lvl5pPr lvl="4">
              <a:buNone/>
              <a:defRPr sz="1000">
                <a:solidFill>
                  <a:schemeClr val="dk2"/>
                </a:solidFill>
              </a:defRPr>
            </a:lvl5pPr>
            <a:lvl6pPr lvl="5">
              <a:buNone/>
              <a:defRPr sz="1000">
                <a:solidFill>
                  <a:schemeClr val="dk2"/>
                </a:solidFill>
              </a:defRPr>
            </a:lvl6pPr>
            <a:lvl7pPr lvl="6">
              <a:buNone/>
              <a:defRPr sz="1000">
                <a:solidFill>
                  <a:schemeClr val="dk2"/>
                </a:solidFill>
              </a:defRPr>
            </a:lvl7pPr>
            <a:lvl8pPr lvl="7">
              <a:buNone/>
              <a:defRPr sz="1000">
                <a:solidFill>
                  <a:schemeClr val="dk2"/>
                </a:solidFill>
              </a:defRPr>
            </a:lvl8pPr>
            <a:lvl9pPr lvl="8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ieur.org/COP26-CT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73925" y="3267897"/>
            <a:ext cx="8520600" cy="68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accent5"/>
                </a:solidFill>
              </a:rPr>
              <a:t>INTERDISCIPLINARITY FOR THE NET-ZERO TRANSITION </a:t>
            </a:r>
            <a:br>
              <a:rPr lang="en-GB" sz="2000" b="1">
                <a:solidFill>
                  <a:schemeClr val="accent5"/>
                </a:solidFill>
              </a:rPr>
            </a:br>
            <a:r>
              <a:rPr lang="en-GB" sz="2000" b="1">
                <a:solidFill>
                  <a:schemeClr val="accent5"/>
                </a:solidFill>
              </a:rPr>
              <a:t>The perspectives of universities and research organisations</a:t>
            </a:r>
            <a:endParaRPr sz="2000" b="1">
              <a:solidFill>
                <a:schemeClr val="accent5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73925" y="4086892"/>
            <a:ext cx="8520600" cy="4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800"/>
              <a:t>Nicola Francesco DOTTI (Science Europe)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1800"/>
              <a:t>Louise DROGOUL (Cesaer)</a:t>
            </a:r>
            <a:endParaRPr sz="1800"/>
          </a:p>
        </p:txBody>
      </p:sp>
      <p:sp>
        <p:nvSpPr>
          <p:cNvPr id="56" name="Google Shape;56;p13"/>
          <p:cNvSpPr/>
          <p:nvPr/>
        </p:nvSpPr>
        <p:spPr>
          <a:xfrm>
            <a:off x="273925" y="245600"/>
            <a:ext cx="8520600" cy="2886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587EDA-0223-2262-65D8-8B78250BE9B1}"/>
              </a:ext>
            </a:extLst>
          </p:cNvPr>
          <p:cNvSpPr txBox="1"/>
          <p:nvPr/>
        </p:nvSpPr>
        <p:spPr>
          <a:xfrm>
            <a:off x="4775200" y="319742"/>
            <a:ext cx="4019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>
                <a:solidFill>
                  <a:schemeClr val="bg1"/>
                </a:solidFill>
              </a:rPr>
              <a:t>20/APR/2023</a:t>
            </a:r>
          </a:p>
          <a:p>
            <a:pPr algn="r"/>
            <a:r>
              <a:rPr lang="en-GB" sz="1600" b="1">
                <a:solidFill>
                  <a:schemeClr val="bg1"/>
                </a:solidFill>
              </a:rPr>
              <a:t>ACTING TOGETHER FOR NET-ZERO</a:t>
            </a:r>
            <a:r>
              <a:rPr lang="en-GB" sz="1600">
                <a:solidFill>
                  <a:schemeClr val="bg1"/>
                </a:solidFill>
              </a:rPr>
              <a:t> </a:t>
            </a:r>
            <a:br>
              <a:rPr lang="en-GB" sz="1600">
                <a:solidFill>
                  <a:schemeClr val="bg1"/>
                </a:solidFill>
              </a:rPr>
            </a:br>
            <a:r>
              <a:rPr lang="en-GB" sz="1200">
                <a:solidFill>
                  <a:schemeClr val="bg1"/>
                </a:solidFill>
              </a:rPr>
              <a:t>THE ROLE OF RESEARCH ORGANISATIONS</a:t>
            </a:r>
            <a:endParaRPr lang="en-BE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54ED-CC70-B695-B363-3A1E0D06D4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1094A2"/>
          </a:solidFill>
        </p:spPr>
        <p:txBody>
          <a:bodyPr>
            <a:norm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4) REINFORCE SCIENCE-POLICY INTERACTIONS</a:t>
            </a:r>
            <a:endParaRPr lang="en-BE" sz="2000" b="1">
              <a:solidFill>
                <a:schemeClr val="bg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05549FC-7CA9-76A2-03FF-5FFE05AD7A3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572000" y="1152475"/>
            <a:ext cx="4260300" cy="3416400"/>
          </a:xfrm>
        </p:spPr>
        <p:txBody>
          <a:bodyPr>
            <a:normAutofit fontScale="92500" lnSpcReduction="20000"/>
          </a:bodyPr>
          <a:lstStyle/>
          <a:p>
            <a:r>
              <a:rPr lang="en-GB" sz="15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Universities and research organisations</a:t>
            </a:r>
            <a:r>
              <a:rPr lang="en-GB" sz="15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should support </a:t>
            </a:r>
            <a:r>
              <a:rPr lang="en-GB" sz="15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policy for </a:t>
            </a:r>
            <a:r>
              <a:rPr lang="en-GB" sz="15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the Net-Zero Transition at all levels in a joint effort to tackle the climate crisis. </a:t>
            </a:r>
          </a:p>
          <a:p>
            <a:r>
              <a:rPr lang="en-GB" sz="15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Many examples of engaged local</a:t>
            </a:r>
            <a:r>
              <a:rPr lang="en-GB" sz="15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communities </a:t>
            </a:r>
            <a:r>
              <a:rPr lang="en-GB" sz="15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have proven to be effective.</a:t>
            </a:r>
            <a:r>
              <a:rPr lang="en-GB" sz="15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The direct involvement of researchers and students</a:t>
            </a:r>
            <a:r>
              <a:rPr lang="en-GB" sz="15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supported by </a:t>
            </a:r>
            <a:r>
              <a:rPr lang="en-GB" sz="15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their </a:t>
            </a:r>
            <a:r>
              <a:rPr lang="en-GB" sz="15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organisations,</a:t>
            </a:r>
            <a:r>
              <a:rPr lang="en-GB" sz="15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can provide relevant impacts, even with limited funding. </a:t>
            </a:r>
          </a:p>
          <a:p>
            <a:r>
              <a:rPr lang="en-GB" sz="15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Interdisciplinary communities are the base for developing research projects, teaching programmes and other initiatives that can effectively contribute to the Net-Zero Transition.</a:t>
            </a:r>
            <a:endParaRPr lang="en-BE" sz="1500">
              <a:latin typeface="+mn-lt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139700" indent="0">
              <a:buNone/>
            </a:pPr>
            <a:endParaRPr lang="en-BE">
              <a:latin typeface="+mn-lt"/>
            </a:endParaRPr>
          </a:p>
        </p:txBody>
      </p:sp>
      <p:pic>
        <p:nvPicPr>
          <p:cNvPr id="4" name="Graphic 3" descr="Artificial Intelligence with solid fill">
            <a:extLst>
              <a:ext uri="{FF2B5EF4-FFF2-40B4-BE49-F238E27FC236}">
                <a16:creationId xmlns:a16="http://schemas.microsoft.com/office/drawing/2014/main" id="{156C2173-1309-101F-E5D9-F98AB2E65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400" y="2003025"/>
            <a:ext cx="1440000" cy="1440000"/>
          </a:xfrm>
          <a:prstGeom prst="rect">
            <a:avLst/>
          </a:prstGeom>
        </p:spPr>
      </p:pic>
      <p:pic>
        <p:nvPicPr>
          <p:cNvPr id="6" name="Graphic 5" descr="Bank with solid fill">
            <a:extLst>
              <a:ext uri="{FF2B5EF4-FFF2-40B4-BE49-F238E27FC236}">
                <a16:creationId xmlns:a16="http://schemas.microsoft.com/office/drawing/2014/main" id="{1809410D-6056-959E-A79F-31D166834B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16801" y="2003025"/>
            <a:ext cx="1440000" cy="1440000"/>
          </a:xfrm>
          <a:prstGeom prst="rect">
            <a:avLst/>
          </a:prstGeom>
        </p:spPr>
      </p:pic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ABC17B4F-C9F3-758C-E943-FC753CBA7098}"/>
              </a:ext>
            </a:extLst>
          </p:cNvPr>
          <p:cNvSpPr/>
          <p:nvPr/>
        </p:nvSpPr>
        <p:spPr>
          <a:xfrm>
            <a:off x="1782000" y="2496225"/>
            <a:ext cx="1234801" cy="453600"/>
          </a:xfrm>
          <a:prstGeom prst="leftRightArrow">
            <a:avLst/>
          </a:prstGeom>
          <a:solidFill>
            <a:srgbClr val="109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99183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54ED-CC70-B695-B363-3A1E0D06D4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1094A2"/>
          </a:solidFill>
        </p:spPr>
        <p:txBody>
          <a:bodyPr>
            <a:norm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5) ACTING TOGETHER</a:t>
            </a:r>
            <a:endParaRPr lang="en-BE" sz="2000" b="1">
              <a:solidFill>
                <a:schemeClr val="bg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FA416E-ABCC-81B3-186C-F68D212467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Universities and research organisations are considered among the most neutral organisations. They have a privileged position to mobilise all other actors. </a:t>
            </a:r>
          </a:p>
          <a:p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The establishment of common platforms with universities, research organisations, governments, business sectors, and other societal stakeholders should be encouraged to tackle the climate crisis. </a:t>
            </a:r>
          </a:p>
          <a:p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Stakeholders’ engagement should be at the international and local levels to speed up the transition towards Net-Zero.</a:t>
            </a:r>
            <a:endParaRPr lang="en-BE" sz="1400">
              <a:latin typeface="+mn-lt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endParaRPr lang="en-BE"/>
          </a:p>
        </p:txBody>
      </p:sp>
      <p:pic>
        <p:nvPicPr>
          <p:cNvPr id="4" name="Graphic 3" descr="Cheers with solid fill">
            <a:extLst>
              <a:ext uri="{FF2B5EF4-FFF2-40B4-BE49-F238E27FC236}">
                <a16:creationId xmlns:a16="http://schemas.microsoft.com/office/drawing/2014/main" id="{61784BCE-2991-9097-E470-991EA1835E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9600" y="1600675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63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accent5"/>
                </a:solidFill>
              </a:rPr>
              <a:t>INTERDISCIPLINARITY FOR THE NET-ZERO TRANSITION </a:t>
            </a:r>
            <a:br>
              <a:rPr lang="en-GB" sz="2000" b="1">
                <a:solidFill>
                  <a:schemeClr val="accent5"/>
                </a:solidFill>
              </a:rPr>
            </a:br>
            <a:r>
              <a:rPr lang="en-GB" sz="2000" b="1">
                <a:solidFill>
                  <a:schemeClr val="accent5"/>
                </a:solidFill>
              </a:rPr>
              <a:t>The perspectives of universities and research organisations</a:t>
            </a:r>
            <a:endParaRPr sz="2000" b="1">
              <a:solidFill>
                <a:schemeClr val="accent5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3791244-D9BB-D18D-2783-4517417CB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700" y="3296149"/>
            <a:ext cx="8520600" cy="903318"/>
          </a:xfrm>
        </p:spPr>
        <p:txBody>
          <a:bodyPr>
            <a:normAutofit fontScale="92500" lnSpcReduction="10000"/>
          </a:bodyPr>
          <a:lstStyle/>
          <a:p>
            <a:r>
              <a:rPr lang="en-GB" sz="5400" b="1">
                <a:solidFill>
                  <a:srgbClr val="0097A7"/>
                </a:solidFill>
              </a:rPr>
              <a:t>CONCLUSIONS</a:t>
            </a:r>
            <a:endParaRPr lang="en-BE" sz="5400" b="1">
              <a:solidFill>
                <a:srgbClr val="0097A7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73925" y="245600"/>
            <a:ext cx="8520600" cy="2886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596900" lvl="1" algn="ctr"/>
            <a:endParaRPr lang="en-GB" sz="1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633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54ED-CC70-B695-B363-3A1E0D06D4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1094A2"/>
          </a:solidFill>
        </p:spPr>
        <p:txBody>
          <a:bodyPr>
            <a:norm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CONCLUSIONS &amp; NEXT STEPS</a:t>
            </a:r>
            <a:endParaRPr lang="en-BE" sz="2000" b="1">
              <a:solidFill>
                <a:schemeClr val="bg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FA416E-ABCC-81B3-186C-F68D21246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7866" y="1152475"/>
            <a:ext cx="4734433" cy="3416400"/>
          </a:xfrm>
        </p:spPr>
        <p:txBody>
          <a:bodyPr anchor="ctr">
            <a:normAutofit/>
          </a:bodyPr>
          <a:lstStyle/>
          <a:p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MOBILISE RESEARCH ORGANISATIONS</a:t>
            </a:r>
          </a:p>
          <a:p>
            <a:endParaRPr lang="en-GB" sz="1400">
              <a:latin typeface="+mn-lt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DEVELOP GUIDANCE WITH CONCRETE STEPS FOR RESEARCH ORGANISATIONS</a:t>
            </a:r>
          </a:p>
          <a:p>
            <a:endParaRPr lang="en-GB" sz="1400">
              <a:latin typeface="+mn-lt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PROMOTE AND SUPPORT THE SCALE UP OF EXISTING EXPERIENCES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EA2147-C7CA-EC66-40E7-46741EF028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8" t="2273" r="2893" b="-1"/>
          <a:stretch/>
        </p:blipFill>
        <p:spPr>
          <a:xfrm>
            <a:off x="670331" y="1396028"/>
            <a:ext cx="2335336" cy="317284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927784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273925" y="245600"/>
            <a:ext cx="4298075" cy="23261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bg1"/>
                </a:solidFill>
              </a:rPr>
              <a:t>THANKS FOR YOUR ATTENTION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782989-9C90-D670-1A7F-8EA02A873310}"/>
              </a:ext>
            </a:extLst>
          </p:cNvPr>
          <p:cNvSpPr txBox="1"/>
          <p:nvPr/>
        </p:nvSpPr>
        <p:spPr>
          <a:xfrm>
            <a:off x="273925" y="2650893"/>
            <a:ext cx="45720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0097A7"/>
                </a:solidFill>
              </a:rPr>
              <a:t>Louise DROGOUL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>
              <a:solidFill>
                <a:schemeClr val="tx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tx1"/>
                </a:solidFill>
              </a:rPr>
              <a:t>Louise.Drogoul@Cesaer.org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tx1"/>
                </a:solidFill>
              </a:rPr>
              <a:t>www.cesaer.org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>
              <a:solidFill>
                <a:srgbClr val="0097A7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B37889-CE80-A60D-1A1B-62916A5F8ED3}"/>
              </a:ext>
            </a:extLst>
          </p:cNvPr>
          <p:cNvSpPr txBox="1"/>
          <p:nvPr/>
        </p:nvSpPr>
        <p:spPr>
          <a:xfrm>
            <a:off x="273925" y="3803288"/>
            <a:ext cx="354688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0097A7"/>
                </a:solidFill>
              </a:rPr>
              <a:t>Nicola Francesco DOTTI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>
              <a:solidFill>
                <a:srgbClr val="0097A7"/>
              </a:solidFill>
            </a:endParaRPr>
          </a:p>
          <a:p>
            <a:r>
              <a:rPr lang="en-GB" sz="1200">
                <a:solidFill>
                  <a:schemeClr val="tx1"/>
                </a:solidFill>
              </a:rPr>
              <a:t>Nicola.Dotti@scienceeurope.org</a:t>
            </a:r>
          </a:p>
          <a:p>
            <a:r>
              <a:rPr lang="en-GB" sz="1200">
                <a:solidFill>
                  <a:schemeClr val="tx1"/>
                </a:solidFill>
              </a:rPr>
              <a:t>www.scienceeurope.org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>
              <a:solidFill>
                <a:srgbClr val="0097A7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17768C-DBA2-FE2D-52DD-EE33A489B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3201" y="257277"/>
            <a:ext cx="3370328" cy="45924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176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54ED-CC70-B695-B363-3A1E0D06D4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1094A2"/>
          </a:solidFill>
        </p:spPr>
        <p:txBody>
          <a:bodyPr>
            <a:norm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OUTLINE</a:t>
            </a:r>
            <a:endParaRPr lang="en-BE" sz="2000" b="1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2168-8126-839F-A31C-4C0ECC4D6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866" y="1144008"/>
            <a:ext cx="4988433" cy="3416400"/>
          </a:xfrm>
        </p:spPr>
        <p:txBody>
          <a:bodyPr anchor="ctr"/>
          <a:lstStyle/>
          <a:p>
            <a:r>
              <a:rPr lang="en-GB" sz="2000" b="1">
                <a:solidFill>
                  <a:schemeClr val="accent5"/>
                </a:solidFill>
              </a:rPr>
              <a:t>BACKGROUND</a:t>
            </a:r>
          </a:p>
          <a:p>
            <a:endParaRPr lang="en-GB" sz="2000" b="1">
              <a:solidFill>
                <a:schemeClr val="accent5"/>
              </a:solidFill>
            </a:endParaRPr>
          </a:p>
          <a:p>
            <a:r>
              <a:rPr lang="en-GB" sz="2000" b="1">
                <a:solidFill>
                  <a:schemeClr val="accent5"/>
                </a:solidFill>
              </a:rPr>
              <a:t>KEY MESSAGES</a:t>
            </a:r>
          </a:p>
          <a:p>
            <a:pPr marL="939800" lvl="1" indent="-342900">
              <a:buFont typeface="+mj-lt"/>
              <a:buAutoNum type="arabicPeriod"/>
            </a:pPr>
            <a:r>
              <a:rPr lang="en-GB"/>
              <a:t>Interdisciplinarity</a:t>
            </a:r>
          </a:p>
          <a:p>
            <a:pPr marL="939800" lvl="1" indent="-342900">
              <a:buFont typeface="+mj-lt"/>
              <a:buAutoNum type="arabicPeriod"/>
            </a:pPr>
            <a:r>
              <a:rPr lang="en-GB"/>
              <a:t>Lead by example</a:t>
            </a:r>
          </a:p>
          <a:p>
            <a:pPr marL="939800" lvl="1" indent="-342900">
              <a:buFont typeface="+mj-lt"/>
              <a:buAutoNum type="arabicPeriod"/>
            </a:pPr>
            <a:r>
              <a:rPr lang="en-GB"/>
              <a:t>Students involvement</a:t>
            </a:r>
          </a:p>
          <a:p>
            <a:pPr marL="939800" lvl="1" indent="-342900">
              <a:buFont typeface="+mj-lt"/>
              <a:buAutoNum type="arabicPeriod"/>
            </a:pPr>
            <a:r>
              <a:rPr lang="en-GB"/>
              <a:t>Science-Policy Interactions</a:t>
            </a:r>
          </a:p>
          <a:p>
            <a:pPr marL="939800" lvl="1" indent="-342900">
              <a:buFont typeface="+mj-lt"/>
              <a:buAutoNum type="arabicPeriod"/>
            </a:pPr>
            <a:r>
              <a:rPr lang="en-GB"/>
              <a:t>Acting together</a:t>
            </a:r>
          </a:p>
          <a:p>
            <a:pPr marL="939800" lvl="1" indent="-342900">
              <a:buFont typeface="+mj-lt"/>
              <a:buAutoNum type="arabicPeriod"/>
            </a:pPr>
            <a:endParaRPr lang="en-GB"/>
          </a:p>
          <a:p>
            <a:r>
              <a:rPr lang="en-GB" sz="2000" b="1">
                <a:solidFill>
                  <a:schemeClr val="accent5"/>
                </a:solidFill>
              </a:rPr>
              <a:t>CONCLUSIONS &amp; NEXT STEPS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8CC6F5-831B-6101-8057-FF5AA15FA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900" y="1384416"/>
            <a:ext cx="2330811" cy="31759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00884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accent5"/>
                </a:solidFill>
              </a:rPr>
              <a:t>INTERDISCIPLINARITY FOR THE NET-ZERO TRANSITION </a:t>
            </a:r>
            <a:br>
              <a:rPr lang="en-GB" sz="2000" b="1">
                <a:solidFill>
                  <a:schemeClr val="accent5"/>
                </a:solidFill>
              </a:rPr>
            </a:br>
            <a:r>
              <a:rPr lang="en-GB" sz="2000" b="1">
                <a:solidFill>
                  <a:schemeClr val="accent5"/>
                </a:solidFill>
              </a:rPr>
              <a:t>The perspectives of universities and research organisations</a:t>
            </a:r>
            <a:endParaRPr sz="2000" b="1">
              <a:solidFill>
                <a:schemeClr val="accent5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3791244-D9BB-D18D-2783-4517417CB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700" y="3296149"/>
            <a:ext cx="8520600" cy="903318"/>
          </a:xfrm>
        </p:spPr>
        <p:txBody>
          <a:bodyPr>
            <a:normAutofit fontScale="92500" lnSpcReduction="10000"/>
          </a:bodyPr>
          <a:lstStyle/>
          <a:p>
            <a:r>
              <a:rPr lang="en-GB" sz="5400" b="1">
                <a:solidFill>
                  <a:srgbClr val="0097A7"/>
                </a:solidFill>
              </a:rPr>
              <a:t>BACKGROUND</a:t>
            </a:r>
            <a:endParaRPr lang="en-BE" sz="5400" b="1">
              <a:solidFill>
                <a:srgbClr val="0097A7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73925" y="245600"/>
            <a:ext cx="8520600" cy="2886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596900" lvl="1" algn="ctr"/>
            <a:r>
              <a:rPr lang="en-GB" sz="1600" b="1">
                <a:solidFill>
                  <a:schemeClr val="bg1"/>
                </a:solidFill>
              </a:rPr>
              <a:t>ACTING TOGETHER FOR THE NET-ZERO TRANSITION</a:t>
            </a:r>
          </a:p>
        </p:txBody>
      </p:sp>
    </p:spTree>
    <p:extLst>
      <p:ext uri="{BB962C8B-B14F-4D97-AF65-F5344CB8AC3E}">
        <p14:creationId xmlns:p14="http://schemas.microsoft.com/office/powerpoint/2010/main" val="4235057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54ED-CC70-B695-B363-3A1E0D06D4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1094A2"/>
          </a:solidFill>
        </p:spPr>
        <p:txBody>
          <a:bodyPr>
            <a:norm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LOOKING BACK</a:t>
            </a:r>
            <a:endParaRPr lang="en-BE" sz="2000" b="1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2168-8126-839F-A31C-4C0ECC4D6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266" y="1035665"/>
            <a:ext cx="5725033" cy="3900402"/>
          </a:xfrm>
        </p:spPr>
        <p:txBody>
          <a:bodyPr anchor="ctr">
            <a:normAutofit/>
          </a:bodyPr>
          <a:lstStyle/>
          <a:p>
            <a:pPr marL="114300" indent="0">
              <a:buNone/>
            </a:pPr>
            <a:r>
              <a:rPr lang="en-GB" sz="1100" b="1">
                <a:solidFill>
                  <a:schemeClr val="accent5"/>
                </a:solidFill>
              </a:rPr>
              <a:t>COP26 SYMPOSIUM [08/NOV/21]</a:t>
            </a:r>
          </a:p>
          <a:p>
            <a:pPr lvl="1"/>
            <a:r>
              <a:rPr lang="en-GB" sz="1600" b="1">
                <a:solidFill>
                  <a:srgbClr val="595959"/>
                </a:solidFill>
              </a:rPr>
              <a:t>LAUNCH</a:t>
            </a:r>
            <a:r>
              <a:rPr lang="en-GB" sz="1600" b="1"/>
              <a:t> OF THE CALL TO ACTION</a:t>
            </a:r>
          </a:p>
          <a:p>
            <a:pPr marL="114300" indent="0">
              <a:buNone/>
            </a:pPr>
            <a:endParaRPr lang="en-GB" sz="1100" b="1">
              <a:solidFill>
                <a:schemeClr val="accent5"/>
              </a:solidFill>
            </a:endParaRPr>
          </a:p>
          <a:p>
            <a:pPr marL="114300" indent="0">
              <a:buNone/>
            </a:pPr>
            <a:r>
              <a:rPr lang="en-GB" sz="1100" b="1">
                <a:solidFill>
                  <a:schemeClr val="accent5"/>
                </a:solidFill>
              </a:rPr>
              <a:t>ESOF2022 [15/JUL/22]</a:t>
            </a:r>
          </a:p>
          <a:p>
            <a:pPr lvl="1"/>
            <a:r>
              <a:rPr lang="en-GB" sz="1600" b="1"/>
              <a:t>SESSION </a:t>
            </a:r>
            <a:br>
              <a:rPr lang="en-GB" sz="1600" b="1"/>
            </a:br>
            <a:r>
              <a:rPr lang="en-GB" sz="1600" b="1"/>
              <a:t>‘ENGAGING RESEARCHERS’</a:t>
            </a:r>
          </a:p>
          <a:p>
            <a:pPr marL="114300" indent="0">
              <a:buNone/>
            </a:pPr>
            <a:endParaRPr lang="en-GB" sz="1200" b="1">
              <a:solidFill>
                <a:schemeClr val="accent5"/>
              </a:solidFill>
            </a:endParaRPr>
          </a:p>
          <a:p>
            <a:pPr marL="114300" indent="0">
              <a:buNone/>
            </a:pPr>
            <a:r>
              <a:rPr lang="en-GB" sz="1100" b="1">
                <a:solidFill>
                  <a:schemeClr val="accent5"/>
                </a:solidFill>
              </a:rPr>
              <a:t>COP27 LEAD-UP SYMPOSIUM [02/NOV/22]</a:t>
            </a:r>
          </a:p>
          <a:p>
            <a:pPr lvl="1"/>
            <a:r>
              <a:rPr lang="en-GB" sz="1600" b="1"/>
              <a:t>INTERDISCIPLINARITY </a:t>
            </a:r>
            <a:br>
              <a:rPr lang="en-GB" sz="1600" b="1"/>
            </a:br>
            <a:r>
              <a:rPr lang="en-GB" sz="1600" b="1"/>
              <a:t>FOR THE NET-ZERO TRANSITION</a:t>
            </a:r>
          </a:p>
          <a:p>
            <a:pPr lvl="1"/>
            <a:endParaRPr lang="en-GB" sz="1600" b="1"/>
          </a:p>
          <a:p>
            <a:pPr marL="114300" indent="0">
              <a:buNone/>
            </a:pPr>
            <a:r>
              <a:rPr lang="en-GB" sz="1100" b="1">
                <a:solidFill>
                  <a:schemeClr val="accent5"/>
                </a:solidFill>
              </a:rPr>
              <a:t>TODAY’S WEBINAR</a:t>
            </a:r>
          </a:p>
          <a:p>
            <a:pPr lvl="1"/>
            <a:r>
              <a:rPr lang="en-GB" b="1"/>
              <a:t>ACTING TOGETHER FOR NET-ZERO</a:t>
            </a:r>
            <a:endParaRPr lang="en-GB" sz="1100" b="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1DA470-82A1-316A-BC9A-1BE5FBCEF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8" t="2273" r="2893" b="-1"/>
          <a:stretch/>
        </p:blipFill>
        <p:spPr>
          <a:xfrm>
            <a:off x="291315" y="1223472"/>
            <a:ext cx="2680485" cy="3641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54664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54ED-CC70-B695-B363-3A1E0D06D4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1094A2"/>
          </a:solidFill>
        </p:spPr>
        <p:txBody>
          <a:bodyPr>
            <a:norm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THE CALL TO ACTION</a:t>
            </a:r>
            <a:endParaRPr lang="en-BE" sz="2000" b="1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2168-8126-839F-A31C-4C0ECC4D6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1152475"/>
            <a:ext cx="8520600" cy="3758192"/>
          </a:xfrm>
        </p:spPr>
        <p:txBody>
          <a:bodyPr numCol="2" anchor="ctr">
            <a:noAutofit/>
          </a:bodyPr>
          <a:lstStyle/>
          <a:p>
            <a:pPr marL="114300" indent="0">
              <a:buNone/>
            </a:pPr>
            <a:r>
              <a:rPr lang="en-GB" sz="1200">
                <a:solidFill>
                  <a:srgbClr val="595959"/>
                </a:solidFill>
              </a:rPr>
              <a:t>[…] WE SHARE A VISION OF A WORLD WHERE RESEARCH AND EDUCATION COMMUNITIES </a:t>
            </a:r>
            <a:r>
              <a:rPr lang="en-GB" sz="1200" b="1">
                <a:solidFill>
                  <a:srgbClr val="595959"/>
                </a:solidFill>
              </a:rPr>
              <a:t>WORK TOGETHER </a:t>
            </a:r>
            <a:r>
              <a:rPr lang="en-GB" sz="1200">
                <a:solidFill>
                  <a:srgbClr val="595959"/>
                </a:solidFill>
              </a:rPr>
              <a:t>AND IN INTERACTION WITH INDUSTRY AND SOCIETY AT LARGE TO SOLVE URGENT GLOBAL CHALLENGES. […] </a:t>
            </a:r>
          </a:p>
          <a:p>
            <a:pPr marL="114300" indent="0">
              <a:buNone/>
            </a:pPr>
            <a:endParaRPr lang="en-GB" sz="1200">
              <a:solidFill>
                <a:srgbClr val="595959"/>
              </a:solidFill>
            </a:endParaRPr>
          </a:p>
          <a:p>
            <a:pPr marL="541020" lvl="1" indent="-269875">
              <a:buClr>
                <a:srgbClr val="1094A2"/>
              </a:buClr>
              <a:buFont typeface="+mj-lt"/>
              <a:buAutoNum type="romanUcPeriod"/>
            </a:pPr>
            <a:r>
              <a:rPr lang="en-GB" sz="1150">
                <a:solidFill>
                  <a:srgbClr val="595959"/>
                </a:solidFill>
              </a:rPr>
              <a:t>Responding to the complexity of the net-zero challenges by addressing them in an </a:t>
            </a:r>
            <a:r>
              <a:rPr lang="en-GB" sz="1150" b="1">
                <a:solidFill>
                  <a:srgbClr val="595959"/>
                </a:solidFill>
              </a:rPr>
              <a:t>interdisciplinary</a:t>
            </a:r>
            <a:r>
              <a:rPr lang="en-GB" sz="1150">
                <a:solidFill>
                  <a:srgbClr val="595959"/>
                </a:solidFill>
              </a:rPr>
              <a:t> way </a:t>
            </a:r>
          </a:p>
          <a:p>
            <a:pPr marL="541020" lvl="1" indent="-269875">
              <a:buClr>
                <a:srgbClr val="1094A2"/>
              </a:buClr>
              <a:buFont typeface="+mj-lt"/>
              <a:buAutoNum type="romanUcPeriod"/>
            </a:pPr>
            <a:r>
              <a:rPr lang="en-GB" sz="1150">
                <a:solidFill>
                  <a:srgbClr val="595959"/>
                </a:solidFill>
              </a:rPr>
              <a:t>Developing </a:t>
            </a:r>
            <a:r>
              <a:rPr lang="en-GB" sz="1150" b="1">
                <a:solidFill>
                  <a:srgbClr val="595959"/>
                </a:solidFill>
              </a:rPr>
              <a:t>the next generation </a:t>
            </a:r>
            <a:r>
              <a:rPr lang="en-GB" sz="1150">
                <a:solidFill>
                  <a:srgbClr val="595959"/>
                </a:solidFill>
              </a:rPr>
              <a:t>of students and researchers for the net-zero transition </a:t>
            </a:r>
          </a:p>
          <a:p>
            <a:pPr marL="541020" lvl="1" indent="-269875">
              <a:buClr>
                <a:srgbClr val="1094A2"/>
              </a:buClr>
              <a:buFont typeface="+mj-lt"/>
              <a:buAutoNum type="romanUcPeriod"/>
            </a:pPr>
            <a:r>
              <a:rPr lang="en-GB" sz="1150">
                <a:solidFill>
                  <a:srgbClr val="595959"/>
                </a:solidFill>
              </a:rPr>
              <a:t>Reducing our own organisational </a:t>
            </a:r>
            <a:r>
              <a:rPr lang="en-GB" sz="1150" b="1">
                <a:solidFill>
                  <a:srgbClr val="595959"/>
                </a:solidFill>
              </a:rPr>
              <a:t>carbon footprint </a:t>
            </a:r>
          </a:p>
          <a:p>
            <a:pPr marL="541020" lvl="1" indent="-269875">
              <a:buClr>
                <a:srgbClr val="1094A2"/>
              </a:buClr>
              <a:buFont typeface="+mj-lt"/>
              <a:buAutoNum type="romanUcPeriod"/>
            </a:pPr>
            <a:r>
              <a:rPr lang="en-GB" sz="1150">
                <a:solidFill>
                  <a:srgbClr val="595959"/>
                </a:solidFill>
              </a:rPr>
              <a:t>Supporting the net-zero transition in </a:t>
            </a:r>
            <a:r>
              <a:rPr lang="en-GB" sz="1150" b="1">
                <a:solidFill>
                  <a:srgbClr val="595959"/>
                </a:solidFill>
              </a:rPr>
              <a:t>policymaking</a:t>
            </a:r>
            <a:r>
              <a:rPr lang="en-GB" sz="1150">
                <a:solidFill>
                  <a:srgbClr val="595959"/>
                </a:solidFill>
              </a:rPr>
              <a:t> at all levels. </a:t>
            </a:r>
          </a:p>
          <a:p>
            <a:pPr marL="541020" lvl="1" indent="-269875">
              <a:buClr>
                <a:srgbClr val="1094A2"/>
              </a:buClr>
              <a:buFont typeface="+mj-lt"/>
              <a:buAutoNum type="romanUcPeriod"/>
            </a:pPr>
            <a:r>
              <a:rPr lang="en-GB" sz="1150">
                <a:solidFill>
                  <a:srgbClr val="595959"/>
                </a:solidFill>
              </a:rPr>
              <a:t>Improving the </a:t>
            </a:r>
            <a:r>
              <a:rPr lang="en-GB" sz="1150" b="1">
                <a:solidFill>
                  <a:srgbClr val="595959"/>
                </a:solidFill>
              </a:rPr>
              <a:t>shared understanding </a:t>
            </a:r>
            <a:r>
              <a:rPr lang="en-GB" sz="1150">
                <a:solidFill>
                  <a:srgbClr val="595959"/>
                </a:solidFill>
              </a:rPr>
              <a:t>of what needs to be done. </a:t>
            </a:r>
          </a:p>
          <a:p>
            <a:pPr marL="541020" lvl="1" indent="-269875">
              <a:buClr>
                <a:srgbClr val="1094A2"/>
              </a:buClr>
              <a:buFont typeface="+mj-lt"/>
              <a:buAutoNum type="romanUcPeriod"/>
            </a:pPr>
            <a:r>
              <a:rPr lang="en-GB" sz="1150">
                <a:solidFill>
                  <a:srgbClr val="595959"/>
                </a:solidFill>
              </a:rPr>
              <a:t>Facing the challenges </a:t>
            </a:r>
            <a:r>
              <a:rPr lang="en-GB" sz="1150" b="1">
                <a:solidFill>
                  <a:srgbClr val="595959"/>
                </a:solidFill>
              </a:rPr>
              <a:t>together</a:t>
            </a:r>
            <a:r>
              <a:rPr lang="en-GB" sz="1100">
                <a:solidFill>
                  <a:srgbClr val="595959"/>
                </a:solidFill>
              </a:rPr>
              <a:t>. </a:t>
            </a:r>
          </a:p>
          <a:p>
            <a:pPr marL="114300" indent="0">
              <a:buNone/>
            </a:pPr>
            <a:r>
              <a:rPr lang="en-GB" sz="1200">
                <a:solidFill>
                  <a:srgbClr val="595959"/>
                </a:solidFill>
              </a:rPr>
              <a:t>[…] WE ACKNOWLEDGE THAT ACTIONS WILL BE DEVELOPED BY EACH ORGANISATION ACCORDING TO THEIR DISTINCTIVE MISSIONS, VISIONS, AND PRIORITIES. […] </a:t>
            </a:r>
          </a:p>
          <a:p>
            <a:pPr marL="114300" indent="0">
              <a:buNone/>
            </a:pPr>
            <a:r>
              <a:rPr lang="en-GB" sz="1200" b="1">
                <a:solidFill>
                  <a:srgbClr val="595959"/>
                </a:solidFill>
              </a:rPr>
              <a:t>WE INVITE OTHER ORGANISATIONS THAT SHARE OUR VISION TO COMMIT TO THESE ACTIONS AND WORK WITH US TOWARDS A SUSTAINABLE FUTURE WITH NET-ZERO EMISSIONS</a:t>
            </a:r>
            <a:r>
              <a:rPr lang="en-GB" sz="1200">
                <a:solidFill>
                  <a:srgbClr val="595959"/>
                </a:solidFill>
              </a:rPr>
              <a:t>, JOINING US IN FUTURE COP MEETINGS TO ASSESS PROGRESS.</a:t>
            </a:r>
          </a:p>
          <a:p>
            <a:pPr marL="114300" indent="0">
              <a:buNone/>
            </a:pPr>
            <a:endParaRPr lang="en-GB" sz="1200">
              <a:solidFill>
                <a:srgbClr val="595959"/>
              </a:solidFill>
            </a:endParaRPr>
          </a:p>
          <a:p>
            <a:pPr marL="114300" indent="0">
              <a:buNone/>
            </a:pPr>
            <a:endParaRPr lang="en-GB" sz="1200">
              <a:solidFill>
                <a:srgbClr val="595959"/>
              </a:solidFill>
            </a:endParaRPr>
          </a:p>
          <a:p>
            <a:pPr marL="114300" indent="0">
              <a:buNone/>
            </a:pPr>
            <a:endParaRPr lang="en-GB" sz="1200">
              <a:solidFill>
                <a:srgbClr val="595959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4C54E1D-E897-53E0-418A-6165661C89AF}"/>
              </a:ext>
            </a:extLst>
          </p:cNvPr>
          <p:cNvSpPr txBox="1">
            <a:spLocks/>
          </p:cNvSpPr>
          <p:nvPr/>
        </p:nvSpPr>
        <p:spPr>
          <a:xfrm>
            <a:off x="5286139" y="3776370"/>
            <a:ext cx="2958788" cy="572700"/>
          </a:xfrm>
          <a:prstGeom prst="rect">
            <a:avLst/>
          </a:prstGeom>
          <a:noFill/>
          <a:ln w="28575">
            <a:solidFill>
              <a:srgbClr val="1094A2"/>
            </a:solidFill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 algn="ctr">
              <a:buNone/>
            </a:pPr>
            <a:r>
              <a:rPr lang="en-GB" sz="1200" b="1">
                <a:solidFill>
                  <a:srgbClr val="1094A2"/>
                </a:solidFill>
              </a:rPr>
              <a:t>READ THE FULL TEXT </a:t>
            </a:r>
          </a:p>
          <a:p>
            <a:pPr marL="114300" indent="0" algn="ctr">
              <a:buNone/>
            </a:pPr>
            <a:r>
              <a:rPr lang="en-GB" sz="1200" b="1">
                <a:solidFill>
                  <a:srgbClr val="1094A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HTTP://SCIEUR.ORG/COP26-CTA</a:t>
            </a:r>
            <a:endParaRPr lang="en-GB" sz="1200" b="1">
              <a:solidFill>
                <a:srgbClr val="1094A2"/>
              </a:solidFill>
            </a:endParaRPr>
          </a:p>
        </p:txBody>
      </p:sp>
      <p:pic>
        <p:nvPicPr>
          <p:cNvPr id="6" name="Graphic 5" descr="Open quotation mark with solid fill">
            <a:extLst>
              <a:ext uri="{FF2B5EF4-FFF2-40B4-BE49-F238E27FC236}">
                <a16:creationId xmlns:a16="http://schemas.microsoft.com/office/drawing/2014/main" id="{09627EE3-AEDB-23FA-CD07-8376A1E8E9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671" y="1106933"/>
            <a:ext cx="409631" cy="409631"/>
          </a:xfrm>
          <a:prstGeom prst="rect">
            <a:avLst/>
          </a:prstGeom>
        </p:spPr>
      </p:pic>
      <p:pic>
        <p:nvPicPr>
          <p:cNvPr id="7" name="Graphic 6" descr="Open quotation mark with solid fill">
            <a:extLst>
              <a:ext uri="{FF2B5EF4-FFF2-40B4-BE49-F238E27FC236}">
                <a16:creationId xmlns:a16="http://schemas.microsoft.com/office/drawing/2014/main" id="{0C07EE69-8FDA-85C7-6ED5-CF5BF1FA87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671745" y="3031571"/>
            <a:ext cx="409631" cy="40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34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accent5"/>
                </a:solidFill>
              </a:rPr>
              <a:t>INTERDISCIPLINARITY FOR THE NET-ZERO TRANSITION </a:t>
            </a:r>
            <a:br>
              <a:rPr lang="en-GB" sz="2000" b="1">
                <a:solidFill>
                  <a:schemeClr val="accent5"/>
                </a:solidFill>
              </a:rPr>
            </a:br>
            <a:r>
              <a:rPr lang="en-GB" sz="2000" b="1">
                <a:solidFill>
                  <a:schemeClr val="accent5"/>
                </a:solidFill>
              </a:rPr>
              <a:t>The perspectives of universities and research organisations</a:t>
            </a:r>
            <a:endParaRPr sz="2000" b="1">
              <a:solidFill>
                <a:schemeClr val="accent5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3791244-D9BB-D18D-2783-4517417CB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700" y="3296149"/>
            <a:ext cx="8520600" cy="903318"/>
          </a:xfrm>
        </p:spPr>
        <p:txBody>
          <a:bodyPr>
            <a:normAutofit fontScale="92500" lnSpcReduction="10000"/>
          </a:bodyPr>
          <a:lstStyle/>
          <a:p>
            <a:r>
              <a:rPr lang="en-GB" sz="5400" b="1">
                <a:solidFill>
                  <a:srgbClr val="0097A7"/>
                </a:solidFill>
              </a:rPr>
              <a:t>KEY MESSAGES</a:t>
            </a:r>
            <a:endParaRPr lang="en-BE" sz="5400" b="1">
              <a:solidFill>
                <a:srgbClr val="0097A7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73925" y="245600"/>
            <a:ext cx="8520600" cy="2886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596900" lvl="1" algn="ctr"/>
            <a:r>
              <a:rPr lang="en-GB" sz="1600" b="1">
                <a:solidFill>
                  <a:schemeClr val="bg1"/>
                </a:solidFill>
              </a:rPr>
              <a:t>INTERDISCIPLINARITY / LEADING BY EXAMPLE / STUDENTS INVOLVEMENT / </a:t>
            </a:r>
          </a:p>
          <a:p>
            <a:pPr marL="596900" lvl="1" algn="ctr"/>
            <a:r>
              <a:rPr lang="en-GB" sz="1600" b="1">
                <a:solidFill>
                  <a:schemeClr val="bg1"/>
                </a:solidFill>
              </a:rPr>
              <a:t>SCIENCE-POLICY INTERACTIONS / ACTING TOGETHER</a:t>
            </a:r>
          </a:p>
        </p:txBody>
      </p:sp>
    </p:spTree>
    <p:extLst>
      <p:ext uri="{BB962C8B-B14F-4D97-AF65-F5344CB8AC3E}">
        <p14:creationId xmlns:p14="http://schemas.microsoft.com/office/powerpoint/2010/main" val="120462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54ED-CC70-B695-B363-3A1E0D06D4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1094A2"/>
          </a:solidFill>
        </p:spPr>
        <p:txBody>
          <a:bodyPr>
            <a:norm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1) INTERDISCIPLINARITY TO TACKLE THE CLIMATE CRISIS</a:t>
            </a:r>
            <a:endParaRPr lang="en-BE" sz="2000" b="1">
              <a:solidFill>
                <a:schemeClr val="bg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FA416E-ABCC-81B3-186C-F68D21246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4260300" cy="3416400"/>
          </a:xfrm>
        </p:spPr>
        <p:txBody>
          <a:bodyPr/>
          <a:lstStyle/>
          <a:p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The institutional 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leaders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support </a:t>
            </a:r>
            <a:r>
              <a:rPr lang="en-GB" sz="1400" b="1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the importance of interdisciplinarity 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in research and teaching to promote the Net-Zero Transition.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Many interdisciplinary initiatives exist, effectively tackling the climate crisis, but they need to be </a:t>
            </a:r>
            <a:r>
              <a:rPr lang="en-GB" sz="1400" b="1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scaled up 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to accelerate the Net-Zero Transition. </a:t>
            </a:r>
          </a:p>
          <a:p>
            <a:r>
              <a:rPr lang="en-GB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Research stakeholders’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organisations should provide visibility of </a:t>
            </a:r>
            <a:r>
              <a:rPr lang="en-GB" sz="1400" b="1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good practices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, facilitate knowledge exchange, and support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at the organisational level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. </a:t>
            </a:r>
            <a:endParaRPr lang="en-BE" sz="1400">
              <a:latin typeface="+mn-lt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139700" indent="0">
              <a:buNone/>
            </a:pPr>
            <a:endParaRPr lang="en-BE"/>
          </a:p>
        </p:txBody>
      </p:sp>
      <p:pic>
        <p:nvPicPr>
          <p:cNvPr id="6" name="Graphic 5" descr="Connections outline">
            <a:extLst>
              <a:ext uri="{FF2B5EF4-FFF2-40B4-BE49-F238E27FC236}">
                <a16:creationId xmlns:a16="http://schemas.microsoft.com/office/drawing/2014/main" id="{C4762F29-36CD-5258-C788-1F9CB4827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31200" y="1311750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335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54ED-CC70-B695-B363-3A1E0D06D4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1094A2"/>
          </a:solidFill>
        </p:spPr>
        <p:txBody>
          <a:bodyPr>
            <a:norm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2) LEADING BY EXAMPLE</a:t>
            </a:r>
            <a:endParaRPr lang="en-BE" sz="2000" b="1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57564-2605-FBB8-63BE-704A5DFA37FB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572000" y="1152475"/>
            <a:ext cx="4260300" cy="2906569"/>
          </a:xfrm>
        </p:spPr>
        <p:txBody>
          <a:bodyPr/>
          <a:lstStyle/>
          <a:p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Universities, research funders and performers 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are already 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'greening' their activities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by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reducing emissions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These experiences should be further promoted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to 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‘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lead by 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example’, building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trust among actors.</a:t>
            </a:r>
          </a:p>
          <a:p>
            <a:r>
              <a:rPr lang="en-GB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Research organisations should motivate 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other sectors to speed up 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‘their’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transitions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towards Net Zero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.</a:t>
            </a:r>
            <a:endParaRPr lang="en-BE" sz="1400">
              <a:latin typeface="+mn-lt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Graphic 4" descr="Clipboard Badge with solid fill">
            <a:extLst>
              <a:ext uri="{FF2B5EF4-FFF2-40B4-BE49-F238E27FC236}">
                <a16:creationId xmlns:a16="http://schemas.microsoft.com/office/drawing/2014/main" id="{42D745A2-A802-CD76-6989-64D5F9CB8E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650" y="1600675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860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54ED-CC70-B695-B363-3A1E0D06D4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1094A2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3) INVOLVING STUDENTS AND NEXT GENERATION’ RESEARCHERS</a:t>
            </a:r>
            <a:endParaRPr lang="en-BE" sz="2000" b="1">
              <a:solidFill>
                <a:schemeClr val="bg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FA416E-ABCC-81B3-186C-F68D21246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4260300" cy="3416400"/>
          </a:xfrm>
        </p:spPr>
        <p:txBody>
          <a:bodyPr/>
          <a:lstStyle/>
          <a:p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Students as a leading force for the Net-Zero Transition. </a:t>
            </a:r>
          </a:p>
          <a:p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Their</a:t>
            </a:r>
            <a:r>
              <a:rPr lang="en-GB" sz="1400">
                <a:latin typeface="+mn-lt"/>
                <a:ea typeface="Open Sans" panose="020B0606030504020204" pitchFamily="34" charset="0"/>
                <a:cs typeface="Times New Roman" panose="02020603050405020304" pitchFamily="18" charset="0"/>
              </a:rPr>
              <a:t> involvement in interdisciplinary teaching and research activities brings positive change and should be further encouraged.</a:t>
            </a:r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en-GB" sz="140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Students are the future leaders, professionals, and experts: by embedding the values of the UN Sustainable Development Goals, they can be the future agents of change towards climate sustainability. </a:t>
            </a:r>
            <a:endParaRPr lang="en-BE" sz="1400">
              <a:latin typeface="+mn-lt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endParaRPr lang="en-BE"/>
          </a:p>
        </p:txBody>
      </p:sp>
      <p:pic>
        <p:nvPicPr>
          <p:cNvPr id="3" name="Graphic 2" descr="Group brainstorm with solid fill">
            <a:extLst>
              <a:ext uri="{FF2B5EF4-FFF2-40B4-BE49-F238E27FC236}">
                <a16:creationId xmlns:a16="http://schemas.microsoft.com/office/drawing/2014/main" id="{ED92F324-B405-9DA4-9B31-A697295B8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2350" y="1311750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4063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D080C6B6C3764DBDBE63D9759BD350" ma:contentTypeVersion="16" ma:contentTypeDescription="Create a new document." ma:contentTypeScope="" ma:versionID="ec1b0290bfd01d0dd8ceafac2438fc3c">
  <xsd:schema xmlns:xsd="http://www.w3.org/2001/XMLSchema" xmlns:xs="http://www.w3.org/2001/XMLSchema" xmlns:p="http://schemas.microsoft.com/office/2006/metadata/properties" xmlns:ns2="79f31281-6e73-4091-abea-bf15e50d3b70" xmlns:ns3="df50260a-9d61-4048-9e2b-bb2690a3013a" targetNamespace="http://schemas.microsoft.com/office/2006/metadata/properties" ma:root="true" ma:fieldsID="03894c6f47d21b07df400f3f562d8a4a" ns2:_="" ns3:_="">
    <xsd:import namespace="79f31281-6e73-4091-abea-bf15e50d3b70"/>
    <xsd:import namespace="df50260a-9d61-4048-9e2b-bb2690a301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f31281-6e73-4091-abea-bf15e50d3b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8fd2600-4238-4185-8a87-9d2cbd41b6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50260a-9d61-4048-9e2b-bb2690a3013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643c7d1-89a1-4324-a9a9-bf97f43523bc}" ma:internalName="TaxCatchAll" ma:showField="CatchAllData" ma:web="df50260a-9d61-4048-9e2b-bb2690a301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f31281-6e73-4091-abea-bf15e50d3b70">
      <Terms xmlns="http://schemas.microsoft.com/office/infopath/2007/PartnerControls"/>
    </lcf76f155ced4ddcb4097134ff3c332f>
    <TaxCatchAll xmlns="df50260a-9d61-4048-9e2b-bb2690a3013a" xsi:nil="true"/>
  </documentManagement>
</p:properties>
</file>

<file path=customXml/itemProps1.xml><?xml version="1.0" encoding="utf-8"?>
<ds:datastoreItem xmlns:ds="http://schemas.openxmlformats.org/officeDocument/2006/customXml" ds:itemID="{FA4BD875-606D-4D59-8367-C45F81DDD0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BD19C6-03EC-4FBD-B4D5-CF475971558F}">
  <ds:schemaRefs>
    <ds:schemaRef ds:uri="79f31281-6e73-4091-abea-bf15e50d3b70"/>
    <ds:schemaRef ds:uri="df50260a-9d61-4048-9e2b-bb2690a3013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0B39FF5-C82A-4C70-8242-6B0CBD8C87D0}">
  <ds:schemaRefs>
    <ds:schemaRef ds:uri="79f31281-6e73-4091-abea-bf15e50d3b70"/>
    <ds:schemaRef ds:uri="df50260a-9d61-4048-9e2b-bb2690a3013a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14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Simple Light</vt:lpstr>
      <vt:lpstr>INTERDISCIPLINARITY FOR THE NET-ZERO TRANSITION  The perspectives of universities and research organisations</vt:lpstr>
      <vt:lpstr>OUTLINE</vt:lpstr>
      <vt:lpstr>INTERDISCIPLINARITY FOR THE NET-ZERO TRANSITION  The perspectives of universities and research organisations</vt:lpstr>
      <vt:lpstr>LOOKING BACK</vt:lpstr>
      <vt:lpstr>THE CALL TO ACTION</vt:lpstr>
      <vt:lpstr>INTERDISCIPLINARITY FOR THE NET-ZERO TRANSITION  The perspectives of universities and research organisations</vt:lpstr>
      <vt:lpstr>1) INTERDISCIPLINARITY TO TACKLE THE CLIMATE CRISIS</vt:lpstr>
      <vt:lpstr>2) LEADING BY EXAMPLE</vt:lpstr>
      <vt:lpstr>3) INVOLVING STUDENTS AND NEXT GENERATION’ RESEARCHERS</vt:lpstr>
      <vt:lpstr>4) REINFORCE SCIENCE-POLICY INTERACTIONS</vt:lpstr>
      <vt:lpstr>5) ACTING TOGETHER</vt:lpstr>
      <vt:lpstr>INTERDISCIPLINARITY FOR THE NET-ZERO TRANSITION  The perspectives of universities and research organisations</vt:lpstr>
      <vt:lpstr>CONCLUSIONS &amp; 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Sci4Net0 partnership</dc:title>
  <dc:creator>Nicola Dotti</dc:creator>
  <cp:revision>1</cp:revision>
  <dcterms:modified xsi:type="dcterms:W3CDTF">2023-04-18T14:38:12Z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0x010100E2D080C6B6C3764DBDBE63D9759BD350</vt:lpwstr>
  </property>
  <property fmtid="{D5CDD505-2E9C-101B-9397-08002B2CF9AE}" pid="3" name="MediaServiceImageTags">
    <vt:lpwstr/>
  </property>
</Properties>
</file>